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30"/>
  </p:notesMasterIdLst>
  <p:sldIdLst>
    <p:sldId id="256" r:id="rId6"/>
    <p:sldId id="272" r:id="rId7"/>
    <p:sldId id="258" r:id="rId8"/>
    <p:sldId id="259" r:id="rId9"/>
    <p:sldId id="267" r:id="rId10"/>
    <p:sldId id="263" r:id="rId11"/>
    <p:sldId id="269" r:id="rId12"/>
    <p:sldId id="273" r:id="rId13"/>
    <p:sldId id="276" r:id="rId14"/>
    <p:sldId id="271" r:id="rId15"/>
    <p:sldId id="270" r:id="rId16"/>
    <p:sldId id="281" r:id="rId17"/>
    <p:sldId id="278" r:id="rId18"/>
    <p:sldId id="279" r:id="rId19"/>
    <p:sldId id="280" r:id="rId20"/>
    <p:sldId id="261" r:id="rId21"/>
    <p:sldId id="275" r:id="rId22"/>
    <p:sldId id="268" r:id="rId23"/>
    <p:sldId id="262" r:id="rId24"/>
    <p:sldId id="265" r:id="rId25"/>
    <p:sldId id="283" r:id="rId26"/>
    <p:sldId id="282" r:id="rId27"/>
    <p:sldId id="274" r:id="rId28"/>
    <p:sldId id="277"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94" autoAdjust="0"/>
    <p:restoredTop sz="71891" autoAdjust="0"/>
  </p:normalViewPr>
  <p:slideViewPr>
    <p:cSldViewPr showGuides="1">
      <p:cViewPr varScale="1">
        <p:scale>
          <a:sx n="70" d="100"/>
          <a:sy n="70" d="100"/>
        </p:scale>
        <p:origin x="-1664" y="-112"/>
      </p:cViewPr>
      <p:guideLst>
        <p:guide orient="horz" pos="2160"/>
        <p:guide pos="288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150" d="100"/>
        <a:sy n="150" d="100"/>
      </p:scale>
      <p:origin x="0" y="9808"/>
    </p:cViewPr>
  </p:sorterViewPr>
  <p:notesViewPr>
    <p:cSldViewPr>
      <p:cViewPr varScale="1">
        <p:scale>
          <a:sx n="77" d="100"/>
          <a:sy n="77" d="100"/>
        </p:scale>
        <p:origin x="-2938" y="-8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customXml" Target="../customXml/item4.xml"/><Relationship Id="rId5" Type="http://schemas.openxmlformats.org/officeDocument/2006/relationships/slideMaster" Target="slideMasters/slideMaster1.xml"/><Relationship Id="rId30" Type="http://schemas.openxmlformats.org/officeDocument/2006/relationships/notesMaster" Target="notesMasters/notes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4.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javierrizo:Dropbox:2016.06%20-%20ACBS%20Seattle%20Talks:Symposium%20on%20EMAs,%20ACT%20processes,%20and%20behavioral%20health:Aggregated_Data%20-%2006.17.16b.xlsx" TargetMode="External"/><Relationship Id="rId2"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Percentage of</a:t>
            </a:r>
            <a:r>
              <a:rPr lang="en-US" baseline="0"/>
              <a:t> Completed Experience Sampling Reports using System-Initiated versus User-Initiated </a:t>
            </a:r>
            <a:r>
              <a:rPr lang="en-US"/>
              <a:t>Features</a:t>
            </a:r>
            <a:r>
              <a:rPr lang="en-US" baseline="0"/>
              <a:t>. A</a:t>
            </a:r>
            <a:r>
              <a:rPr lang="en-US"/>
              <a:t>verage</a:t>
            </a:r>
            <a:r>
              <a:rPr lang="en-US" baseline="0"/>
              <a:t> across Time Series Subjects (n=7)</a:t>
            </a:r>
            <a:endParaRPr lang="en-US"/>
          </a:p>
        </c:rich>
      </c:tx>
      <c:layout>
        <c:manualLayout>
          <c:xMode val="edge"/>
          <c:yMode val="edge"/>
          <c:x val="0.112993000874891"/>
          <c:y val="0.0277777777777778"/>
        </c:manualLayout>
      </c:layout>
      <c:overlay val="0"/>
      <c:spPr>
        <a:noFill/>
        <a:ln>
          <a:noFill/>
        </a:ln>
        <a:effectLst/>
      </c:spPr>
    </c:title>
    <c:autoTitleDeleted val="0"/>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9262D5"/>
              </a:solidFill>
              <a:ln>
                <a:noFill/>
              </a:ln>
              <a:effectLst/>
            </c:spPr>
          </c:dPt>
          <c:dPt>
            <c:idx val="1"/>
            <c:invertIfNegative val="0"/>
            <c:bubble3D val="0"/>
            <c:spPr>
              <a:solidFill>
                <a:srgbClr val="8BCBD5"/>
              </a:solidFill>
              <a:ln>
                <a:noFill/>
              </a:ln>
              <a:effectLst/>
            </c:spPr>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Tables!$B$62:$C$62</c:f>
              <c:strCache>
                <c:ptCount val="2"/>
                <c:pt idx="0">
                  <c:v>System Initiated (Learn to Quit)</c:v>
                </c:pt>
                <c:pt idx="1">
                  <c:v>User Initiated (GuitGuide)</c:v>
                </c:pt>
              </c:strCache>
            </c:strRef>
          </c:cat>
          <c:val>
            <c:numRef>
              <c:f>Tables!$B$63:$C$63</c:f>
              <c:numCache>
                <c:formatCode>0%</c:formatCode>
                <c:ptCount val="2"/>
                <c:pt idx="0">
                  <c:v>0.268044240093929</c:v>
                </c:pt>
                <c:pt idx="1">
                  <c:v>0.454535796011768</c:v>
                </c:pt>
              </c:numCache>
            </c:numRef>
          </c:val>
        </c:ser>
        <c:dLbls>
          <c:showLegendKey val="0"/>
          <c:showVal val="0"/>
          <c:showCatName val="0"/>
          <c:showSerName val="0"/>
          <c:showPercent val="0"/>
          <c:showBubbleSize val="0"/>
        </c:dLbls>
        <c:gapWidth val="219"/>
        <c:overlap val="-27"/>
        <c:axId val="-2092146152"/>
        <c:axId val="-2062015144"/>
      </c:barChart>
      <c:catAx>
        <c:axId val="-2092146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crossAx val="-2062015144"/>
        <c:crosses val="autoZero"/>
        <c:auto val="1"/>
        <c:lblAlgn val="ctr"/>
        <c:lblOffset val="100"/>
        <c:noMultiLvlLbl val="0"/>
      </c:catAx>
      <c:valAx>
        <c:axId val="-2062015144"/>
        <c:scaling>
          <c:orientation val="minMax"/>
          <c:max val="1.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92146152"/>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0.21441</cdr:x>
      <cdr:y>0.33507</cdr:y>
    </cdr:from>
    <cdr:to>
      <cdr:x>0.45573</cdr:x>
      <cdr:y>0.51157</cdr:y>
    </cdr:to>
    <cdr:sp macro="" textlink="">
      <cdr:nvSpPr>
        <cdr:cNvPr id="2" name="TextBox 1"/>
        <cdr:cNvSpPr txBox="1"/>
      </cdr:nvSpPr>
      <cdr:spPr>
        <a:xfrm xmlns:a="http://schemas.openxmlformats.org/drawingml/2006/main">
          <a:off x="980281" y="919162"/>
          <a:ext cx="1103312" cy="4841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B8BC0F2-655B-4847-BE50-65DE31D5811D}" type="datetimeFigureOut">
              <a:rPr lang="en-US" smtClean="0"/>
              <a:t>6/18/16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4C440F-2C3C-8C4E-8F75-A0848C4AC37E}" type="slidenum">
              <a:rPr lang="en-US" smtClean="0"/>
              <a:t>‹#›</a:t>
            </a:fld>
            <a:endParaRPr lang="en-US"/>
          </a:p>
        </p:txBody>
      </p:sp>
    </p:spTree>
    <p:extLst>
      <p:ext uri="{BB962C8B-B14F-4D97-AF65-F5344CB8AC3E}">
        <p14:creationId xmlns:p14="http://schemas.microsoft.com/office/powerpoint/2010/main" val="303224777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a:t>
            </a:r>
            <a:r>
              <a:rPr lang="en-US" baseline="0" dirty="0" smtClean="0"/>
              <a:t> today I’m going to be talking to you about the process of developing an EMA-EMI integrated feature as part of a smoking cessation app for people with serious mental illness. I’ll also present some preliminary user data on engagement. Based on what we’ve learned, we’ll share some of our recommendations for designing EMA features within the app.</a:t>
            </a:r>
          </a:p>
        </p:txBody>
      </p:sp>
      <p:sp>
        <p:nvSpPr>
          <p:cNvPr id="4" name="Slide Number Placeholder 3"/>
          <p:cNvSpPr>
            <a:spLocks noGrp="1"/>
          </p:cNvSpPr>
          <p:nvPr>
            <p:ph type="sldNum" sz="quarter" idx="10"/>
          </p:nvPr>
        </p:nvSpPr>
        <p:spPr/>
        <p:txBody>
          <a:bodyPr/>
          <a:lstStyle/>
          <a:p>
            <a:fld id="{8C4C440F-2C3C-8C4E-8F75-A0848C4AC37E}" type="slidenum">
              <a:rPr lang="en-US" smtClean="0"/>
              <a:t>1</a:t>
            </a:fld>
            <a:endParaRPr lang="en-US"/>
          </a:p>
        </p:txBody>
      </p:sp>
    </p:spTree>
    <p:extLst>
      <p:ext uri="{BB962C8B-B14F-4D97-AF65-F5344CB8AC3E}">
        <p14:creationId xmlns:p14="http://schemas.microsoft.com/office/powerpoint/2010/main" val="37279998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(1) EMA responses must be done within specified time </a:t>
            </a:r>
            <a:r>
              <a:rPr lang="en-US" baseline="0" dirty="0" smtClean="0"/>
              <a:t>frames. Originally </a:t>
            </a:r>
            <a:r>
              <a:rPr lang="en-US" baseline="0" dirty="0" smtClean="0"/>
              <a:t>(see image) we set up the EMA schedules at three times a day, and paired them </a:t>
            </a:r>
            <a:r>
              <a:rPr lang="en-US" baseline="0" dirty="0" smtClean="0"/>
              <a:t>with the </a:t>
            </a:r>
            <a:r>
              <a:rPr lang="en-US" baseline="0" dirty="0" smtClean="0"/>
              <a:t>daily lesson and </a:t>
            </a:r>
            <a:r>
              <a:rPr lang="en-US" baseline="0" dirty="0" smtClean="0"/>
              <a:t>quiz. </a:t>
            </a:r>
            <a:r>
              <a:rPr lang="en-US" baseline="0" dirty="0" smtClean="0"/>
              <a:t>We did this so users would have shorter period of behavior to recall, and it would provide personalized feedback more frequently. </a:t>
            </a:r>
          </a:p>
          <a:p>
            <a:endParaRPr lang="en-US" baseline="0" dirty="0" smtClean="0"/>
          </a:p>
          <a:p>
            <a:r>
              <a:rPr lang="en-US" baseline="0" dirty="0" smtClean="0"/>
              <a:t>We later decided to </a:t>
            </a:r>
            <a:r>
              <a:rPr lang="en-US" baseline="0" dirty="0" smtClean="0"/>
              <a:t>reduce it to </a:t>
            </a:r>
            <a:r>
              <a:rPr lang="en-US" baseline="0" dirty="0" smtClean="0"/>
              <a:t>two daily </a:t>
            </a:r>
            <a:r>
              <a:rPr lang="en-US" baseline="0" dirty="0" smtClean="0"/>
              <a:t>windows. </a:t>
            </a:r>
            <a:r>
              <a:rPr lang="en-US" baseline="0" dirty="0" smtClean="0"/>
              <a:t>This was done for practical considerations of time and money, and it also could reduce assessment burden. </a:t>
            </a:r>
            <a:r>
              <a:rPr lang="en-US" baseline="0" dirty="0" smtClean="0"/>
              <a:t>We only asked </a:t>
            </a:r>
            <a:r>
              <a:rPr lang="en-US" baseline="0" dirty="0" smtClean="0"/>
              <a:t>about how many cigarettes they smoked </a:t>
            </a:r>
            <a:r>
              <a:rPr lang="en-US" baseline="0" dirty="0" smtClean="0"/>
              <a:t>that day in the evening. </a:t>
            </a:r>
            <a:r>
              <a:rPr lang="en-US" baseline="0" dirty="0" smtClean="0"/>
              <a:t>This was done </a:t>
            </a:r>
            <a:r>
              <a:rPr lang="en-US" baseline="0" dirty="0" smtClean="0"/>
              <a:t>to reduce confusion among users. </a:t>
            </a:r>
            <a:r>
              <a:rPr lang="en-US" baseline="0" dirty="0" smtClean="0"/>
              <a:t>We were also reminded </a:t>
            </a:r>
            <a:r>
              <a:rPr lang="en-US" baseline="0" dirty="0" smtClean="0"/>
              <a:t>that tracking </a:t>
            </a:r>
            <a:r>
              <a:rPr lang="en-US" baseline="0" dirty="0" smtClean="0"/>
              <a:t>mood and willingness was ultimately more </a:t>
            </a:r>
            <a:r>
              <a:rPr lang="en-US" baseline="0" dirty="0" smtClean="0"/>
              <a:t>important</a:t>
            </a:r>
          </a:p>
          <a:p>
            <a:endParaRPr lang="en-US" baseline="0" dirty="0" smtClean="0"/>
          </a:p>
          <a:p>
            <a:r>
              <a:rPr lang="en-US" baseline="0" dirty="0" smtClean="0"/>
              <a:t>(2) EMAs sometimes differed depending on where the user was in the app journey. For instance, EMAs assessing nicotine patch and lozenge use didn’t show up until after the user completed the nicotine replacement lesson. We eventually got rid of tracking lozenges because it might be more difficult to do so. </a:t>
            </a:r>
          </a:p>
          <a:p>
            <a:endParaRPr lang="en-US" baseline="0" dirty="0" smtClean="0"/>
          </a:p>
          <a:p>
            <a:r>
              <a:rPr lang="en-US" baseline="0" dirty="0" smtClean="0"/>
              <a:t>Initially a faded schedule of some EMAs was proposed, but we decided against doing so because we wanted the EMAs to be at regular set intervals to allow users to better anticipate </a:t>
            </a:r>
            <a:r>
              <a:rPr lang="en-US" baseline="0" dirty="0" smtClean="0"/>
              <a:t>prompts. </a:t>
            </a:r>
            <a:endParaRPr lang="en-US" baseline="0" dirty="0" smtClean="0"/>
          </a:p>
          <a:p>
            <a:endParaRPr lang="en-US" baseline="0" dirty="0" smtClean="0"/>
          </a:p>
          <a:p>
            <a:r>
              <a:rPr lang="en-US" baseline="0" dirty="0" smtClean="0"/>
              <a:t>We also added an EMI refresher from a lesson learned earlier in the </a:t>
            </a:r>
            <a:r>
              <a:rPr lang="en-US" baseline="0" dirty="0" smtClean="0"/>
              <a:t>day to recall previous learning. </a:t>
            </a:r>
            <a:endParaRPr lang="en-US" dirty="0" smtClean="0"/>
          </a:p>
        </p:txBody>
      </p:sp>
      <p:sp>
        <p:nvSpPr>
          <p:cNvPr id="4" name="Slide Number Placeholder 3"/>
          <p:cNvSpPr>
            <a:spLocks noGrp="1"/>
          </p:cNvSpPr>
          <p:nvPr>
            <p:ph type="sldNum" sz="quarter" idx="10"/>
          </p:nvPr>
        </p:nvSpPr>
        <p:spPr/>
        <p:txBody>
          <a:bodyPr/>
          <a:lstStyle/>
          <a:p>
            <a:fld id="{8C4C440F-2C3C-8C4E-8F75-A0848C4AC37E}" type="slidenum">
              <a:rPr lang="en-US" smtClean="0"/>
              <a:t>10</a:t>
            </a:fld>
            <a:endParaRPr lang="en-US"/>
          </a:p>
        </p:txBody>
      </p:sp>
    </p:spTree>
    <p:extLst>
      <p:ext uri="{BB962C8B-B14F-4D97-AF65-F5344CB8AC3E}">
        <p14:creationId xmlns:p14="http://schemas.microsoft.com/office/powerpoint/2010/main" val="24643994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So</a:t>
            </a:r>
            <a:r>
              <a:rPr lang="en-US" baseline="0" dirty="0" smtClean="0"/>
              <a:t> here are some screenshots of how the app cued users to complete EMAs. On the left, you have alerts which came up on the smartphone’s lock screen. On the right, once you’re in the app home screen, its main message prompts the user to complete the EMA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 this is what’s known in the industry as a </a:t>
            </a:r>
            <a:r>
              <a:rPr lang="en-US" dirty="0" smtClean="0"/>
              <a:t>Call to Action (CTA).</a:t>
            </a:r>
            <a:r>
              <a:rPr lang="en-US" baseline="0" dirty="0" smtClean="0"/>
              <a:t> </a:t>
            </a:r>
            <a:endParaRPr lang="en-US" dirty="0" smtClean="0"/>
          </a:p>
        </p:txBody>
      </p:sp>
      <p:sp>
        <p:nvSpPr>
          <p:cNvPr id="4" name="Slide Number Placeholder 3"/>
          <p:cNvSpPr>
            <a:spLocks noGrp="1"/>
          </p:cNvSpPr>
          <p:nvPr>
            <p:ph type="sldNum" sz="quarter" idx="10"/>
          </p:nvPr>
        </p:nvSpPr>
        <p:spPr/>
        <p:txBody>
          <a:bodyPr/>
          <a:lstStyle/>
          <a:p>
            <a:fld id="{8C4C440F-2C3C-8C4E-8F75-A0848C4AC37E}" type="slidenum">
              <a:rPr lang="en-US" smtClean="0"/>
              <a:t>11</a:t>
            </a:fld>
            <a:endParaRPr lang="en-US"/>
          </a:p>
        </p:txBody>
      </p:sp>
    </p:spTree>
    <p:extLst>
      <p:ext uri="{BB962C8B-B14F-4D97-AF65-F5344CB8AC3E}">
        <p14:creationId xmlns:p14="http://schemas.microsoft.com/office/powerpoint/2010/main" val="42930299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Here’s a look</a:t>
            </a:r>
            <a:r>
              <a:rPr lang="en-US" baseline="0" dirty="0" smtClean="0"/>
              <a:t> at </a:t>
            </a:r>
            <a:r>
              <a:rPr lang="en-US" baseline="0" dirty="0" smtClean="0"/>
              <a:t>the </a:t>
            </a:r>
            <a:r>
              <a:rPr lang="en-US" baseline="0" dirty="0" smtClean="0"/>
              <a:t>branching for </a:t>
            </a:r>
            <a:r>
              <a:rPr lang="en-US" baseline="0" dirty="0" smtClean="0"/>
              <a:t>the EMAs we ended up with as a part of our most recent beta version.</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This  shows the steps the user takes through the EMAs, which then feedback an EMI. You’ll notice how they differ by time and the context of the app journey</a:t>
            </a:r>
            <a:endParaRPr lang="en-US" dirty="0" smtClean="0"/>
          </a:p>
        </p:txBody>
      </p:sp>
      <p:sp>
        <p:nvSpPr>
          <p:cNvPr id="4" name="Slide Number Placeholder 3"/>
          <p:cNvSpPr>
            <a:spLocks noGrp="1"/>
          </p:cNvSpPr>
          <p:nvPr>
            <p:ph type="sldNum" sz="quarter" idx="10"/>
          </p:nvPr>
        </p:nvSpPr>
        <p:spPr/>
        <p:txBody>
          <a:bodyPr/>
          <a:lstStyle/>
          <a:p>
            <a:fld id="{8C4C440F-2C3C-8C4E-8F75-A0848C4AC37E}" type="slidenum">
              <a:rPr lang="en-US" smtClean="0"/>
              <a:t>12</a:t>
            </a:fld>
            <a:endParaRPr lang="en-US"/>
          </a:p>
        </p:txBody>
      </p:sp>
    </p:spTree>
    <p:extLst>
      <p:ext uri="{BB962C8B-B14F-4D97-AF65-F5344CB8AC3E}">
        <p14:creationId xmlns:p14="http://schemas.microsoft.com/office/powerpoint/2010/main" val="15537704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Here’s the</a:t>
            </a:r>
            <a:r>
              <a:rPr lang="en-US" baseline="0" dirty="0" smtClean="0"/>
              <a:t> user journey through the mood EMA. You’ll see that the message on the following screen changes depending on the rating</a:t>
            </a:r>
            <a:endParaRPr lang="en-US" dirty="0" smtClean="0"/>
          </a:p>
        </p:txBody>
      </p:sp>
      <p:sp>
        <p:nvSpPr>
          <p:cNvPr id="4" name="Slide Number Placeholder 3"/>
          <p:cNvSpPr>
            <a:spLocks noGrp="1"/>
          </p:cNvSpPr>
          <p:nvPr>
            <p:ph type="sldNum" sz="quarter" idx="10"/>
          </p:nvPr>
        </p:nvSpPr>
        <p:spPr/>
        <p:txBody>
          <a:bodyPr/>
          <a:lstStyle/>
          <a:p>
            <a:fld id="{8C4C440F-2C3C-8C4E-8F75-A0848C4AC37E}" type="slidenum">
              <a:rPr lang="en-US" smtClean="0"/>
              <a:t>13</a:t>
            </a:fld>
            <a:endParaRPr lang="en-US"/>
          </a:p>
        </p:txBody>
      </p:sp>
    </p:spTree>
    <p:extLst>
      <p:ext uri="{BB962C8B-B14F-4D97-AF65-F5344CB8AC3E}">
        <p14:creationId xmlns:p14="http://schemas.microsoft.com/office/powerpoint/2010/main" val="14579450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8C4C440F-2C3C-8C4E-8F75-A0848C4AC37E}" type="slidenum">
              <a:rPr lang="en-US" smtClean="0"/>
              <a:t>14</a:t>
            </a:fld>
            <a:endParaRPr lang="en-US"/>
          </a:p>
        </p:txBody>
      </p:sp>
    </p:spTree>
    <p:extLst>
      <p:ext uri="{BB962C8B-B14F-4D97-AF65-F5344CB8AC3E}">
        <p14:creationId xmlns:p14="http://schemas.microsoft.com/office/powerpoint/2010/main" val="16253766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8C4C440F-2C3C-8C4E-8F75-A0848C4AC37E}" type="slidenum">
              <a:rPr lang="en-US" smtClean="0"/>
              <a:t>15</a:t>
            </a:fld>
            <a:endParaRPr lang="en-US"/>
          </a:p>
        </p:txBody>
      </p:sp>
    </p:spTree>
    <p:extLst>
      <p:ext uri="{BB962C8B-B14F-4D97-AF65-F5344CB8AC3E}">
        <p14:creationId xmlns:p14="http://schemas.microsoft.com/office/powerpoint/2010/main" val="9531004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This was a secondary analysis of 7</a:t>
            </a:r>
            <a:r>
              <a:rPr lang="en-US" baseline="0" dirty="0" smtClean="0"/>
              <a:t> </a:t>
            </a:r>
            <a:r>
              <a:rPr lang="en-US" dirty="0" smtClean="0"/>
              <a:t>Single</a:t>
            </a:r>
            <a:r>
              <a:rPr lang="en-US" dirty="0" smtClean="0"/>
              <a:t>-Case</a:t>
            </a:r>
            <a:r>
              <a:rPr lang="en-US" baseline="0" dirty="0" smtClean="0"/>
              <a:t> trials </a:t>
            </a:r>
            <a:r>
              <a:rPr lang="en-US" baseline="0" dirty="0" smtClean="0"/>
              <a:t>we conducted using </a:t>
            </a:r>
            <a:r>
              <a:rPr lang="en-US" baseline="0" dirty="0" smtClean="0"/>
              <a:t>the Learn to Quit and </a:t>
            </a:r>
            <a:r>
              <a:rPr lang="en-US" baseline="0" dirty="0" err="1" smtClean="0"/>
              <a:t>QuitGuide</a:t>
            </a:r>
            <a:r>
              <a:rPr lang="en-US" baseline="0" dirty="0" smtClean="0"/>
              <a:t> </a:t>
            </a:r>
            <a:r>
              <a:rPr lang="en-US" baseline="0" dirty="0" smtClean="0"/>
              <a:t>apps, </a:t>
            </a:r>
            <a:r>
              <a:rPr lang="en-US" baseline="0" dirty="0" smtClean="0"/>
              <a:t>over the course of 4 weeks. Participants came in for a baseline assessment, weekly coaching sessions, and an in-depth user experience interview of each app. </a:t>
            </a:r>
          </a:p>
          <a:p>
            <a:pPr marL="171450" indent="-171450">
              <a:buFontTx/>
              <a:buChar char="-"/>
            </a:pPr>
            <a:endParaRPr lang="en-US" baseline="0" dirty="0" smtClean="0"/>
          </a:p>
          <a:p>
            <a:pPr marL="171450" indent="-171450">
              <a:buFontTx/>
              <a:buChar char="-"/>
            </a:pPr>
            <a:r>
              <a:rPr lang="en-US" baseline="0" dirty="0" smtClean="0"/>
              <a:t>Five were assigned to a two-arm condition, AB design where they were assigned to use each app for a  randomized  amount of time</a:t>
            </a:r>
            <a:r>
              <a:rPr lang="en-US" baseline="0" dirty="0" smtClean="0"/>
              <a:t>.</a:t>
            </a:r>
            <a:endParaRPr lang="en-US" baseline="0" dirty="0" smtClean="0"/>
          </a:p>
        </p:txBody>
      </p:sp>
      <p:sp>
        <p:nvSpPr>
          <p:cNvPr id="4" name="Slide Number Placeholder 3"/>
          <p:cNvSpPr>
            <a:spLocks noGrp="1"/>
          </p:cNvSpPr>
          <p:nvPr>
            <p:ph type="sldNum" sz="quarter" idx="10"/>
          </p:nvPr>
        </p:nvSpPr>
        <p:spPr/>
        <p:txBody>
          <a:bodyPr/>
          <a:lstStyle/>
          <a:p>
            <a:fld id="{8C4C440F-2C3C-8C4E-8F75-A0848C4AC37E}" type="slidenum">
              <a:rPr lang="en-US" smtClean="0"/>
              <a:t>16</a:t>
            </a:fld>
            <a:endParaRPr lang="en-US"/>
          </a:p>
        </p:txBody>
      </p:sp>
    </p:spTree>
    <p:extLst>
      <p:ext uri="{BB962C8B-B14F-4D97-AF65-F5344CB8AC3E}">
        <p14:creationId xmlns:p14="http://schemas.microsoft.com/office/powerpoint/2010/main" val="3616305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QuitGuide</a:t>
            </a:r>
            <a:r>
              <a:rPr lang="en-US" dirty="0" smtClean="0"/>
              <a:t>,</a:t>
            </a:r>
            <a:r>
              <a:rPr lang="en-US" baseline="0" dirty="0" smtClean="0"/>
              <a:t> the comparison app, uses more user-initiated EMA features. It has options for users to track their cravings, </a:t>
            </a:r>
            <a:r>
              <a:rPr lang="en-US" baseline="0" dirty="0" smtClean="0"/>
              <a:t>mood, and whether they smoked that day or not.  </a:t>
            </a:r>
            <a:r>
              <a:rPr lang="en-US" dirty="0" smtClean="0"/>
              <a:t>All </a:t>
            </a:r>
            <a:r>
              <a:rPr lang="en-US" dirty="0" smtClean="0"/>
              <a:t>of the tracking</a:t>
            </a:r>
            <a:r>
              <a:rPr lang="en-US" baseline="0" dirty="0" smtClean="0"/>
              <a:t> functions are right on the home page</a:t>
            </a:r>
            <a:r>
              <a:rPr lang="en-US" baseline="0" dirty="0" smtClean="0"/>
              <a:t>.</a:t>
            </a:r>
          </a:p>
          <a:p>
            <a:endParaRPr lang="en-US" baseline="0" dirty="0" smtClean="0"/>
          </a:p>
        </p:txBody>
      </p:sp>
      <p:sp>
        <p:nvSpPr>
          <p:cNvPr id="4" name="Slide Number Placeholder 3"/>
          <p:cNvSpPr>
            <a:spLocks noGrp="1"/>
          </p:cNvSpPr>
          <p:nvPr>
            <p:ph type="sldNum" sz="quarter" idx="10"/>
          </p:nvPr>
        </p:nvSpPr>
        <p:spPr/>
        <p:txBody>
          <a:bodyPr/>
          <a:lstStyle/>
          <a:p>
            <a:fld id="{8C4C440F-2C3C-8C4E-8F75-A0848C4AC37E}" type="slidenum">
              <a:rPr lang="en-US" smtClean="0"/>
              <a:t>17</a:t>
            </a:fld>
            <a:endParaRPr lang="en-US"/>
          </a:p>
        </p:txBody>
      </p:sp>
    </p:spTree>
    <p:extLst>
      <p:ext uri="{BB962C8B-B14F-4D97-AF65-F5344CB8AC3E}">
        <p14:creationId xmlns:p14="http://schemas.microsoft.com/office/powerpoint/2010/main" val="16691045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aseline="0" dirty="0" smtClean="0"/>
              <a:t>Our participants are a group of seven who came from a local community mental health </a:t>
            </a:r>
            <a:r>
              <a:rPr lang="en-US" baseline="0" dirty="0" smtClean="0"/>
              <a:t>clinic</a:t>
            </a:r>
          </a:p>
          <a:p>
            <a:pPr marL="0" indent="0">
              <a:buFontTx/>
              <a:buNone/>
            </a:pPr>
            <a:endParaRPr lang="en-US" baseline="0" dirty="0" smtClean="0"/>
          </a:p>
          <a:p>
            <a:pPr marL="171450" indent="-171450">
              <a:buFontTx/>
              <a:buChar char="-"/>
            </a:pPr>
            <a:r>
              <a:rPr lang="en-US" baseline="0" dirty="0" smtClean="0"/>
              <a:t>They had an average age of 45 years, mostly female, working, and with less than high school education. </a:t>
            </a:r>
            <a:r>
              <a:rPr lang="en-US" baseline="0" dirty="0" smtClean="0"/>
              <a:t>Nearly all our participants owned a mobile phone, and most used the internet regularly (defined as more than 4 times a week). </a:t>
            </a:r>
          </a:p>
          <a:p>
            <a:pPr marL="0" indent="0">
              <a:buFontTx/>
              <a:buNone/>
            </a:pPr>
            <a:endParaRPr lang="en-US" baseline="0" dirty="0" smtClean="0"/>
          </a:p>
          <a:p>
            <a:pPr marL="171450" indent="-171450">
              <a:buFontTx/>
              <a:buChar char="-"/>
            </a:pPr>
            <a:r>
              <a:rPr lang="en-US" baseline="0" dirty="0" smtClean="0"/>
              <a:t>In terms of their health status, nearly all were diagnosed either with a psychotic disorder or had psychotic features, and over half had a mood disorder. All had moderate to severe nicotine </a:t>
            </a:r>
            <a:r>
              <a:rPr lang="en-US" baseline="0" dirty="0" smtClean="0"/>
              <a:t>dependence. We assessed cognitive functioning during the baseline. As you can see up here, all but two had scores below the standard with their average scores </a:t>
            </a:r>
            <a:r>
              <a:rPr lang="en-US" sz="1200" b="0" i="0" u="none" strike="noStrike" kern="1200" baseline="0" dirty="0" smtClean="0">
                <a:solidFill>
                  <a:schemeClr val="tx1"/>
                </a:solidFill>
                <a:effectLst/>
                <a:latin typeface="+mn-lt"/>
                <a:ea typeface="+mn-ea"/>
                <a:cs typeface="+mn-cs"/>
              </a:rPr>
              <a:t>nearly 1 standard deviation(</a:t>
            </a:r>
            <a:r>
              <a:rPr lang="uk-UA" sz="1200" b="0" i="0" u="none" strike="noStrike" kern="1200" dirty="0" smtClean="0">
                <a:solidFill>
                  <a:schemeClr val="tx1"/>
                </a:solidFill>
                <a:effectLst/>
                <a:latin typeface="+mn-lt"/>
                <a:ea typeface="+mn-ea"/>
                <a:cs typeface="+mn-cs"/>
              </a:rPr>
              <a:t>-0.88</a:t>
            </a:r>
            <a:r>
              <a:rPr lang="en-US" sz="1200" b="0" i="0" u="none" strike="noStrike" kern="1200" dirty="0" smtClean="0">
                <a:solidFill>
                  <a:schemeClr val="tx1"/>
                </a:solidFill>
                <a:effectLst/>
                <a:latin typeface="+mn-lt"/>
                <a:ea typeface="+mn-ea"/>
                <a:cs typeface="+mn-cs"/>
              </a:rPr>
              <a:t>)</a:t>
            </a:r>
            <a:r>
              <a:rPr lang="en-US" sz="1200" b="0" i="0" u="none" strike="noStrike" kern="1200" baseline="0" dirty="0" smtClean="0">
                <a:solidFill>
                  <a:schemeClr val="tx1"/>
                </a:solidFill>
                <a:effectLst/>
                <a:latin typeface="+mn-lt"/>
                <a:ea typeface="+mn-ea"/>
                <a:cs typeface="+mn-cs"/>
              </a:rPr>
              <a:t>  below the mean for the general population</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8C4C440F-2C3C-8C4E-8F75-A0848C4AC37E}" type="slidenum">
              <a:rPr lang="en-US" smtClean="0"/>
              <a:t>18</a:t>
            </a:fld>
            <a:endParaRPr lang="en-US"/>
          </a:p>
        </p:txBody>
      </p:sp>
    </p:spTree>
    <p:extLst>
      <p:ext uri="{BB962C8B-B14F-4D97-AF65-F5344CB8AC3E}">
        <p14:creationId xmlns:p14="http://schemas.microsoft.com/office/powerpoint/2010/main" val="3225705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some</a:t>
            </a:r>
            <a:r>
              <a:rPr lang="en-US" baseline="0" dirty="0" smtClean="0"/>
              <a:t> d</a:t>
            </a:r>
            <a:r>
              <a:rPr lang="en-US" dirty="0" smtClean="0"/>
              <a:t>escriptive</a:t>
            </a:r>
            <a:r>
              <a:rPr lang="en-US" baseline="0" dirty="0" smtClean="0"/>
              <a:t> findings about EMA responses. So to our surprise it looks as though </a:t>
            </a:r>
            <a:r>
              <a:rPr lang="en-US" baseline="0" dirty="0" err="1" smtClean="0"/>
              <a:t>QuitGuide</a:t>
            </a:r>
            <a:r>
              <a:rPr lang="en-US" baseline="0" dirty="0" smtClean="0"/>
              <a:t> had overall higher engagement in its EMA responses. Nearly all participants who’d been randomized to the AB design had lower completion rates for Learn to </a:t>
            </a:r>
            <a:r>
              <a:rPr lang="en-US" baseline="0" dirty="0" err="1" smtClean="0"/>
              <a:t>Quit’s</a:t>
            </a:r>
            <a:r>
              <a:rPr lang="en-US" baseline="0" dirty="0" smtClean="0"/>
              <a:t> EMAs </a:t>
            </a:r>
          </a:p>
          <a:p>
            <a:endParaRPr lang="en-US" baseline="0" dirty="0" smtClean="0"/>
          </a:p>
          <a:p>
            <a:r>
              <a:rPr lang="en-US" baseline="0" dirty="0" smtClean="0"/>
              <a:t>For those participants we have unlock data for, there is quite a large range (r=810) but an indication of a somewhat frequent behavior. </a:t>
            </a:r>
          </a:p>
          <a:p>
            <a:endParaRPr lang="en-US" baseline="0" dirty="0" smtClean="0"/>
          </a:p>
        </p:txBody>
      </p:sp>
      <p:sp>
        <p:nvSpPr>
          <p:cNvPr id="4" name="Slide Number Placeholder 3"/>
          <p:cNvSpPr>
            <a:spLocks noGrp="1"/>
          </p:cNvSpPr>
          <p:nvPr>
            <p:ph type="sldNum" sz="quarter" idx="10"/>
          </p:nvPr>
        </p:nvSpPr>
        <p:spPr/>
        <p:txBody>
          <a:bodyPr/>
          <a:lstStyle/>
          <a:p>
            <a:fld id="{8C4C440F-2C3C-8C4E-8F75-A0848C4AC37E}" type="slidenum">
              <a:rPr lang="en-US" smtClean="0"/>
              <a:t>19</a:t>
            </a:fld>
            <a:endParaRPr lang="en-US"/>
          </a:p>
        </p:txBody>
      </p:sp>
    </p:spTree>
    <p:extLst>
      <p:ext uri="{BB962C8B-B14F-4D97-AF65-F5344CB8AC3E}">
        <p14:creationId xmlns:p14="http://schemas.microsoft.com/office/powerpoint/2010/main" val="40265516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project is funded by a K award from the National Institute of Drug Abuse</a:t>
            </a:r>
            <a:endParaRPr lang="en-US" dirty="0"/>
          </a:p>
        </p:txBody>
      </p:sp>
      <p:sp>
        <p:nvSpPr>
          <p:cNvPr id="4" name="Slide Number Placeholder 3"/>
          <p:cNvSpPr>
            <a:spLocks noGrp="1"/>
          </p:cNvSpPr>
          <p:nvPr>
            <p:ph type="sldNum" sz="quarter" idx="10"/>
          </p:nvPr>
        </p:nvSpPr>
        <p:spPr/>
        <p:txBody>
          <a:bodyPr/>
          <a:lstStyle/>
          <a:p>
            <a:fld id="{8C4C440F-2C3C-8C4E-8F75-A0848C4AC37E}" type="slidenum">
              <a:rPr lang="en-US" smtClean="0"/>
              <a:t>2</a:t>
            </a:fld>
            <a:endParaRPr lang="en-US"/>
          </a:p>
        </p:txBody>
      </p:sp>
    </p:spTree>
    <p:extLst>
      <p:ext uri="{BB962C8B-B14F-4D97-AF65-F5344CB8AC3E}">
        <p14:creationId xmlns:p14="http://schemas.microsoft.com/office/powerpoint/2010/main" val="32730270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We chose a system initiated EMA as an attempt to implement antecedent control and overcome problems with executive functioning in our population.</a:t>
            </a:r>
            <a:r>
              <a:rPr lang="en-US" b="0" baseline="0" dirty="0" smtClean="0"/>
              <a:t> </a:t>
            </a:r>
            <a:r>
              <a:rPr lang="en-US" b="0" dirty="0" smtClean="0"/>
              <a:t>However, we provided a too restrictive response window</a:t>
            </a:r>
          </a:p>
          <a:p>
            <a:endParaRPr lang="en-US" b="0" dirty="0" smtClean="0"/>
          </a:p>
          <a:p>
            <a:r>
              <a:rPr lang="en-US" b="0" dirty="0" smtClean="0"/>
              <a:t>Our system-initiated EMA triggers were not successful: Android hides them in the notifications tab.</a:t>
            </a:r>
          </a:p>
          <a:p>
            <a:endParaRPr lang="en-US" b="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Our </a:t>
            </a:r>
            <a:r>
              <a:rPr lang="en-US" sz="1200" b="1" i="1" dirty="0" smtClean="0"/>
              <a:t>graphic design </a:t>
            </a:r>
            <a:r>
              <a:rPr lang="en-US" sz="1200" dirty="0" smtClean="0"/>
              <a:t>was supported by direct participant observation and User Experience interviews.</a:t>
            </a:r>
            <a:r>
              <a:rPr lang="en-US" sz="1200" baseline="0" dirty="0" smtClean="0"/>
              <a:t> </a:t>
            </a:r>
            <a:r>
              <a:rPr lang="en-US" sz="1200" dirty="0" smtClean="0"/>
              <a:t>Our </a:t>
            </a:r>
            <a:r>
              <a:rPr lang="en-US" sz="1200" b="1" i="1" dirty="0" smtClean="0"/>
              <a:t>interaction design </a:t>
            </a:r>
            <a:r>
              <a:rPr lang="en-US" sz="1200" dirty="0" smtClean="0"/>
              <a:t>was more problematic:</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Learn to </a:t>
            </a:r>
            <a:r>
              <a:rPr lang="en-US" sz="1200" dirty="0" err="1" smtClean="0"/>
              <a:t>Quit’s</a:t>
            </a:r>
            <a:r>
              <a:rPr lang="en-US" sz="1200" dirty="0" smtClean="0"/>
              <a:t> system initiated EMA schedule was consistent with EMA methodology, but too restrictive.</a:t>
            </a:r>
            <a:r>
              <a:rPr lang="en-US" sz="1200" baseline="0" dirty="0" smtClean="0"/>
              <a:t> </a:t>
            </a:r>
            <a:r>
              <a:rPr lang="en-US" sz="1200" dirty="0" smtClean="0"/>
              <a:t>In contrast, </a:t>
            </a:r>
            <a:r>
              <a:rPr lang="en-US" sz="1200" dirty="0" err="1" smtClean="0"/>
              <a:t>QuitGuide’s</a:t>
            </a:r>
            <a:r>
              <a:rPr lang="en-US" sz="1200" dirty="0" smtClean="0"/>
              <a:t> user-initiated EMA feature was less rigorous, but more effective:</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Being</a:t>
            </a:r>
            <a:r>
              <a:rPr lang="en-US" sz="1200" kern="1200" baseline="0" dirty="0" smtClean="0">
                <a:solidFill>
                  <a:schemeClr val="tx1"/>
                </a:solidFill>
                <a:effectLst/>
                <a:latin typeface="+mn-lt"/>
                <a:ea typeface="+mn-ea"/>
                <a:cs typeface="+mn-cs"/>
              </a:rPr>
              <a:t> oriented to EMA procedures with participants makes compliance more likely </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Sokolovsky</a:t>
            </a:r>
            <a:r>
              <a:rPr lang="en-US" sz="1200" kern="1200" dirty="0" smtClean="0">
                <a:solidFill>
                  <a:schemeClr val="tx1"/>
                </a:solidFill>
                <a:effectLst/>
                <a:latin typeface="+mn-lt"/>
                <a:ea typeface="+mn-ea"/>
                <a:cs typeface="+mn-cs"/>
              </a:rPr>
              <a:t>). We didn’t cover the</a:t>
            </a:r>
            <a:r>
              <a:rPr lang="en-US" sz="1200" kern="1200" baseline="0" dirty="0" smtClean="0">
                <a:solidFill>
                  <a:schemeClr val="tx1"/>
                </a:solidFill>
                <a:effectLst/>
                <a:latin typeface="+mn-lt"/>
                <a:ea typeface="+mn-ea"/>
                <a:cs typeface="+mn-cs"/>
              </a:rPr>
              <a:t> EMA feature</a:t>
            </a:r>
            <a:r>
              <a:rPr lang="en-US" sz="1200" kern="1200" dirty="0" smtClean="0">
                <a:solidFill>
                  <a:schemeClr val="tx1"/>
                </a:solidFill>
                <a:effectLst/>
                <a:latin typeface="+mn-lt"/>
                <a:ea typeface="+mn-ea"/>
                <a:cs typeface="+mn-cs"/>
              </a:rPr>
              <a:t> in the</a:t>
            </a:r>
            <a:r>
              <a:rPr lang="en-US" sz="1200" kern="1200" baseline="0" dirty="0" smtClean="0">
                <a:solidFill>
                  <a:schemeClr val="tx1"/>
                </a:solidFill>
                <a:effectLst/>
                <a:latin typeface="+mn-lt"/>
                <a:ea typeface="+mn-ea"/>
                <a:cs typeface="+mn-cs"/>
              </a:rPr>
              <a:t> app during their initial coaching sessions (window would rarely be during appointments). </a:t>
            </a:r>
            <a:endParaRPr lang="en-US" sz="120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p>
          <a:p>
            <a:endParaRPr lang="en-US" b="0" dirty="0" smtClean="0"/>
          </a:p>
          <a:p>
            <a:endParaRPr lang="en-US" dirty="0"/>
          </a:p>
        </p:txBody>
      </p:sp>
      <p:sp>
        <p:nvSpPr>
          <p:cNvPr id="4" name="Slide Number Placeholder 3"/>
          <p:cNvSpPr>
            <a:spLocks noGrp="1"/>
          </p:cNvSpPr>
          <p:nvPr>
            <p:ph type="sldNum" sz="quarter" idx="10"/>
          </p:nvPr>
        </p:nvSpPr>
        <p:spPr/>
        <p:txBody>
          <a:bodyPr/>
          <a:lstStyle/>
          <a:p>
            <a:fld id="{8C4C440F-2C3C-8C4E-8F75-A0848C4AC37E}" type="slidenum">
              <a:rPr lang="en-US" smtClean="0"/>
              <a:t>20</a:t>
            </a:fld>
            <a:endParaRPr lang="en-US"/>
          </a:p>
        </p:txBody>
      </p:sp>
    </p:spTree>
    <p:extLst>
      <p:ext uri="{BB962C8B-B14F-4D97-AF65-F5344CB8AC3E}">
        <p14:creationId xmlns:p14="http://schemas.microsoft.com/office/powerpoint/2010/main" val="11433400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Applying the </a:t>
            </a:r>
            <a:r>
              <a:rPr lang="en-US" dirty="0" err="1" smtClean="0"/>
              <a:t>Premack</a:t>
            </a:r>
            <a:r>
              <a:rPr lang="en-US" dirty="0" smtClean="0"/>
              <a:t> Principle: Making a high frequent behavior (smartphone unlocks) contingent upon a low frequent behavior (self-initiated or system-initiated EMAs)</a:t>
            </a:r>
          </a:p>
          <a:p>
            <a:endParaRPr lang="en-US" dirty="0" smtClean="0"/>
          </a:p>
          <a:p>
            <a:r>
              <a:rPr lang="en-US" dirty="0" smtClean="0"/>
              <a:t>This can be achieved by modifying Android’s unlocking feature, as demonstrated by Zhang, </a:t>
            </a:r>
            <a:r>
              <a:rPr lang="en-US" dirty="0" err="1" smtClean="0"/>
              <a:t>Pina</a:t>
            </a:r>
            <a:r>
              <a:rPr lang="en-US" dirty="0" smtClean="0"/>
              <a:t> and Fogarty (2016).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8C4C440F-2C3C-8C4E-8F75-A0848C4AC37E}" type="slidenum">
              <a:rPr lang="en-US" smtClean="0"/>
              <a:t>21</a:t>
            </a:fld>
            <a:endParaRPr lang="en-US"/>
          </a:p>
        </p:txBody>
      </p:sp>
    </p:spTree>
    <p:extLst>
      <p:ext uri="{BB962C8B-B14F-4D97-AF65-F5344CB8AC3E}">
        <p14:creationId xmlns:p14="http://schemas.microsoft.com/office/powerpoint/2010/main" val="17935076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Designing EMAs in the context of EMIs requires close attention to both graphic and interaction design, assessment burden, and EMA/EMI enhancement</a:t>
            </a:r>
          </a:p>
          <a:p>
            <a:endParaRPr lang="en-US" dirty="0" smtClean="0"/>
          </a:p>
          <a:p>
            <a:r>
              <a:rPr lang="en-US" dirty="0" smtClean="0"/>
              <a:t>The current study pointed out to the need to combine user-initiated and system-initiated EMA strategies and highlighted new opportunities for EMA innovation</a:t>
            </a:r>
          </a:p>
          <a:p>
            <a:endParaRPr lang="en-US" dirty="0"/>
          </a:p>
        </p:txBody>
      </p:sp>
      <p:sp>
        <p:nvSpPr>
          <p:cNvPr id="4" name="Slide Number Placeholder 3"/>
          <p:cNvSpPr>
            <a:spLocks noGrp="1"/>
          </p:cNvSpPr>
          <p:nvPr>
            <p:ph type="sldNum" sz="quarter" idx="10"/>
          </p:nvPr>
        </p:nvSpPr>
        <p:spPr/>
        <p:txBody>
          <a:bodyPr/>
          <a:lstStyle/>
          <a:p>
            <a:fld id="{8C4C440F-2C3C-8C4E-8F75-A0848C4AC37E}" type="slidenum">
              <a:rPr lang="en-US" smtClean="0"/>
              <a:t>22</a:t>
            </a:fld>
            <a:endParaRPr lang="en-US"/>
          </a:p>
        </p:txBody>
      </p:sp>
    </p:spTree>
    <p:extLst>
      <p:ext uri="{BB962C8B-B14F-4D97-AF65-F5344CB8AC3E}">
        <p14:creationId xmlns:p14="http://schemas.microsoft.com/office/powerpoint/2010/main" val="14783417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4C440F-2C3C-8C4E-8F75-A0848C4AC37E}" type="slidenum">
              <a:rPr lang="en-US" smtClean="0"/>
              <a:t>24</a:t>
            </a:fld>
            <a:endParaRPr lang="en-US"/>
          </a:p>
        </p:txBody>
      </p:sp>
    </p:spTree>
    <p:extLst>
      <p:ext uri="{BB962C8B-B14F-4D97-AF65-F5344CB8AC3E}">
        <p14:creationId xmlns:p14="http://schemas.microsoft.com/office/powerpoint/2010/main" val="2965104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consider </a:t>
            </a:r>
            <a:r>
              <a:rPr lang="en-US" dirty="0" smtClean="0"/>
              <a:t>EMAs </a:t>
            </a:r>
            <a:r>
              <a:rPr lang="en-US" baseline="0" dirty="0" smtClean="0"/>
              <a:t>to be conceptually </a:t>
            </a:r>
            <a:r>
              <a:rPr lang="en-US" baseline="0" dirty="0" smtClean="0"/>
              <a:t>consistent with contextual behavioral science. </a:t>
            </a:r>
            <a:r>
              <a:rPr lang="en-US" baseline="0" dirty="0" smtClean="0"/>
              <a:t>They can be especially useful with the chronically mentally ill to better assess behavior, which can lead to better interventions. </a:t>
            </a:r>
            <a:r>
              <a:rPr lang="en-US" baseline="0" dirty="0" smtClean="0"/>
              <a:t>Global self-report measures are particularly problematic for this population, </a:t>
            </a:r>
            <a:r>
              <a:rPr lang="en-US" baseline="0" dirty="0" smtClean="0"/>
              <a:t>as they typically show higher </a:t>
            </a:r>
            <a:r>
              <a:rPr lang="en-US" baseline="0" dirty="0" smtClean="0"/>
              <a:t>levels of cognitive deficits </a:t>
            </a:r>
            <a:r>
              <a:rPr lang="en-US" baseline="0" dirty="0" smtClean="0"/>
              <a:t>(</a:t>
            </a:r>
            <a:r>
              <a:rPr lang="en-US" baseline="0" dirty="0" smtClean="0"/>
              <a:t>Vilardaga). </a:t>
            </a:r>
          </a:p>
          <a:p>
            <a:endParaRPr lang="en-US" baseline="0" dirty="0" smtClean="0"/>
          </a:p>
          <a:p>
            <a:r>
              <a:rPr lang="en-US" baseline="0" dirty="0" smtClean="0"/>
              <a:t>Improving smoking rates could have a large impact on improving the health of this underserved population. Functional </a:t>
            </a:r>
            <a:r>
              <a:rPr lang="en-US" baseline="0" dirty="0" smtClean="0"/>
              <a:t>analysis of smoking </a:t>
            </a:r>
            <a:r>
              <a:rPr lang="en-US" baseline="0" dirty="0" smtClean="0"/>
              <a:t>behaviors is especially well-suited for EMAs </a:t>
            </a:r>
            <a:r>
              <a:rPr lang="en-US" baseline="0" dirty="0" smtClean="0"/>
              <a:t>(</a:t>
            </a:r>
            <a:r>
              <a:rPr lang="en-US" baseline="0" dirty="0" err="1" smtClean="0"/>
              <a:t>Shiffman</a:t>
            </a:r>
            <a:r>
              <a:rPr lang="en-US" baseline="0" dirty="0" smtClean="0"/>
              <a:t>, </a:t>
            </a:r>
            <a:r>
              <a:rPr lang="en-US" baseline="0" dirty="0" smtClean="0"/>
              <a:t>201)</a:t>
            </a:r>
            <a:endParaRPr lang="en-US" baseline="0" dirty="0" smtClean="0"/>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By </a:t>
            </a:r>
            <a:r>
              <a:rPr lang="en-US" baseline="0" dirty="0" smtClean="0"/>
              <a:t>utilizing smartphones, as more people in this population adopt them, mHealth </a:t>
            </a:r>
            <a:r>
              <a:rPr lang="en-US" baseline="0" dirty="0" smtClean="0"/>
              <a:t>technologies have wider reaching potential (</a:t>
            </a:r>
            <a:r>
              <a:rPr lang="en-US" baseline="0" dirty="0" smtClean="0"/>
              <a:t>Ben-</a:t>
            </a:r>
            <a:r>
              <a:rPr lang="en-US" baseline="0" dirty="0" err="1" smtClean="0"/>
              <a:t>Zeev</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8C4C440F-2C3C-8C4E-8F75-A0848C4AC37E}" type="slidenum">
              <a:rPr lang="en-US" smtClean="0"/>
              <a:t>3</a:t>
            </a:fld>
            <a:endParaRPr lang="en-US"/>
          </a:p>
        </p:txBody>
      </p:sp>
    </p:spTree>
    <p:extLst>
      <p:ext uri="{BB962C8B-B14F-4D97-AF65-F5344CB8AC3E}">
        <p14:creationId xmlns:p14="http://schemas.microsoft.com/office/powerpoint/2010/main" val="10862518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mHealth and EMI</a:t>
            </a:r>
          </a:p>
          <a:p>
            <a:pPr marL="0" indent="0">
              <a:buNone/>
            </a:pPr>
            <a:endParaRPr lang="en-US" dirty="0" smtClean="0"/>
          </a:p>
          <a:p>
            <a:pPr marL="228600" indent="-228600">
              <a:buAutoNum type="arabicParenBoth"/>
            </a:pPr>
            <a:r>
              <a:rPr lang="en-US" dirty="0" smtClean="0"/>
              <a:t>Ecological </a:t>
            </a:r>
            <a:r>
              <a:rPr lang="en-US" dirty="0" smtClean="0"/>
              <a:t>momentary</a:t>
            </a:r>
            <a:r>
              <a:rPr lang="en-US" baseline="0" dirty="0" smtClean="0"/>
              <a:t> interventions </a:t>
            </a:r>
            <a:r>
              <a:rPr lang="en-US" baseline="0" dirty="0" smtClean="0"/>
              <a:t>can be delivered through mobile devices like smartphones, which have such a large presence in our daily lives. </a:t>
            </a:r>
          </a:p>
          <a:p>
            <a:pPr marL="0" indent="0">
              <a:buNone/>
            </a:pPr>
            <a:endParaRPr lang="en-US" baseline="0" dirty="0" smtClean="0"/>
          </a:p>
          <a:p>
            <a:pPr marL="228600" indent="-228600">
              <a:buAutoNum type="arabicParenBoth"/>
            </a:pPr>
            <a:r>
              <a:rPr lang="en-US" baseline="0" dirty="0" smtClean="0"/>
              <a:t>By taking EMA data and tailoring the </a:t>
            </a:r>
            <a:r>
              <a:rPr lang="en-US" baseline="0" dirty="0" smtClean="0"/>
              <a:t>EMI, we </a:t>
            </a:r>
            <a:r>
              <a:rPr lang="en-US" baseline="0" dirty="0" smtClean="0"/>
              <a:t>can provide wiser interventions when urges arise in users’ lives (Heron et al, 2010; Walton, 2014). These </a:t>
            </a:r>
            <a:r>
              <a:rPr lang="en-US" baseline="0" dirty="0" smtClean="0"/>
              <a:t>could also help generalize skills learned previously. </a:t>
            </a:r>
            <a:endParaRPr lang="en-US" baseline="0" dirty="0" smtClean="0"/>
          </a:p>
          <a:p>
            <a:endParaRPr lang="en-US" baseline="0" dirty="0" smtClean="0"/>
          </a:p>
          <a:p>
            <a:r>
              <a:rPr lang="en-US" baseline="0" dirty="0" smtClean="0"/>
              <a:t>(3) However, effectively integrating EMAs with EMIs requires careful attention to their design. If users find the mHealth interface to be burdensome, confusing, or unengaging this can be disastrous to the EMI’s effectiveness. </a:t>
            </a:r>
          </a:p>
        </p:txBody>
      </p:sp>
      <p:sp>
        <p:nvSpPr>
          <p:cNvPr id="4" name="Slide Number Placeholder 3"/>
          <p:cNvSpPr>
            <a:spLocks noGrp="1"/>
          </p:cNvSpPr>
          <p:nvPr>
            <p:ph type="sldNum" sz="quarter" idx="10"/>
          </p:nvPr>
        </p:nvSpPr>
        <p:spPr/>
        <p:txBody>
          <a:bodyPr/>
          <a:lstStyle/>
          <a:p>
            <a:fld id="{8C4C440F-2C3C-8C4E-8F75-A0848C4AC37E}" type="slidenum">
              <a:rPr lang="en-US" smtClean="0"/>
              <a:t>4</a:t>
            </a:fld>
            <a:endParaRPr lang="en-US"/>
          </a:p>
        </p:txBody>
      </p:sp>
    </p:spTree>
    <p:extLst>
      <p:ext uri="{BB962C8B-B14F-4D97-AF65-F5344CB8AC3E}">
        <p14:creationId xmlns:p14="http://schemas.microsoft.com/office/powerpoint/2010/main" val="25467240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We utilized EMA and EMIs within a smoking cessation smartphone app we created called “Learn to Quit”– </a:t>
            </a:r>
            <a:r>
              <a:rPr lang="en-US" baseline="0" dirty="0" smtClean="0"/>
              <a:t>which is based </a:t>
            </a:r>
            <a:r>
              <a:rPr lang="en-US" baseline="0" dirty="0" smtClean="0"/>
              <a:t>on contextual behavior science, ACT, and user-centered design. </a:t>
            </a: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It was developed from insights gained of an earlier user experience or “UX” </a:t>
            </a:r>
            <a:r>
              <a:rPr lang="en-US" baseline="0" dirty="0" smtClean="0"/>
              <a:t>evaluation. </a:t>
            </a:r>
            <a:r>
              <a:rPr lang="en-US" baseline="0" dirty="0" smtClean="0"/>
              <a:t>We initially used </a:t>
            </a:r>
            <a:r>
              <a:rPr lang="en-US" baseline="0" dirty="0" err="1" smtClean="0"/>
              <a:t>QuitPal</a:t>
            </a:r>
            <a:r>
              <a:rPr lang="en-US" baseline="0" dirty="0" smtClean="0"/>
              <a:t> (an earlier app developed by the National Cancer Institute) to test with our target users, and after that early paper prototypes for Learn to Quit.</a:t>
            </a:r>
          </a:p>
          <a:p>
            <a:endParaRPr lang="en-US" baseline="0" dirty="0" smtClean="0"/>
          </a:p>
          <a:p>
            <a:r>
              <a:rPr lang="en-US" baseline="0" dirty="0" smtClean="0"/>
              <a:t>Interventions </a:t>
            </a:r>
            <a:r>
              <a:rPr lang="en-US" baseline="0" dirty="0" smtClean="0"/>
              <a:t>targeting ACT processes </a:t>
            </a:r>
            <a:r>
              <a:rPr lang="en-US" baseline="0" dirty="0" smtClean="0"/>
              <a:t>that relate </a:t>
            </a:r>
            <a:r>
              <a:rPr lang="en-US" baseline="0" dirty="0" smtClean="0"/>
              <a:t>to smoking </a:t>
            </a:r>
            <a:r>
              <a:rPr lang="en-US" baseline="0" dirty="0" smtClean="0"/>
              <a:t>behavior, </a:t>
            </a:r>
            <a:r>
              <a:rPr lang="en-US" baseline="0" dirty="0" smtClean="0"/>
              <a:t>are incorporated throughout the app. Users follow their “north stars” for quitting through the “swamp of urges” to get to “Learn to Quit </a:t>
            </a:r>
            <a:r>
              <a:rPr lang="en-US" baseline="0" dirty="0" smtClean="0"/>
              <a:t>Land”. They do this </a:t>
            </a:r>
            <a:r>
              <a:rPr lang="en-US" baseline="0" dirty="0" smtClean="0"/>
              <a:t>by going through </a:t>
            </a:r>
            <a:r>
              <a:rPr lang="en-US" baseline="0" dirty="0" smtClean="0"/>
              <a:t>the levels completing </a:t>
            </a:r>
            <a:r>
              <a:rPr lang="en-US" baseline="0" dirty="0" smtClean="0"/>
              <a:t>lessons, quizzes, and skills practice.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Learn to Quit is in </a:t>
            </a:r>
            <a:r>
              <a:rPr lang="en-US" baseline="0" dirty="0" smtClean="0"/>
              <a:t>a beta </a:t>
            </a:r>
            <a:r>
              <a:rPr lang="en-US" baseline="0" dirty="0" smtClean="0"/>
              <a:t>version, and we’re </a:t>
            </a:r>
            <a:r>
              <a:rPr lang="en-US" baseline="0" dirty="0" smtClean="0"/>
              <a:t>wrapping up some initial usability testing on it</a:t>
            </a:r>
            <a:r>
              <a:rPr lang="en-US" baseline="0" dirty="0" smtClean="0"/>
              <a:t>. For this talk, I’ll be focusing on the EMA design within the app</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 </a:t>
            </a: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I’ll present </a:t>
            </a:r>
            <a:r>
              <a:rPr lang="en-US" baseline="0" dirty="0" smtClean="0"/>
              <a:t>some preliminary data </a:t>
            </a:r>
            <a:r>
              <a:rPr lang="en-US" baseline="0" dirty="0" smtClean="0"/>
              <a:t>to </a:t>
            </a:r>
            <a:r>
              <a:rPr lang="en-US" baseline="0" dirty="0" smtClean="0"/>
              <a:t>illustrate </a:t>
            </a:r>
            <a:r>
              <a:rPr lang="en-US" baseline="0" dirty="0" smtClean="0"/>
              <a:t>our design process, </a:t>
            </a:r>
            <a:r>
              <a:rPr lang="en-US" baseline="0" dirty="0" smtClean="0"/>
              <a:t>and the challenges that come with it. </a:t>
            </a:r>
            <a:endParaRPr lang="en-US" dirty="0" smtClean="0"/>
          </a:p>
          <a:p>
            <a:endParaRPr lang="en-US" dirty="0"/>
          </a:p>
        </p:txBody>
      </p:sp>
      <p:sp>
        <p:nvSpPr>
          <p:cNvPr id="4" name="Slide Number Placeholder 3"/>
          <p:cNvSpPr>
            <a:spLocks noGrp="1"/>
          </p:cNvSpPr>
          <p:nvPr>
            <p:ph type="sldNum" sz="quarter" idx="10"/>
          </p:nvPr>
        </p:nvSpPr>
        <p:spPr/>
        <p:txBody>
          <a:bodyPr/>
          <a:lstStyle/>
          <a:p>
            <a:fld id="{8C4C440F-2C3C-8C4E-8F75-A0848C4AC37E}" type="slidenum">
              <a:rPr lang="en-US" smtClean="0"/>
              <a:t>5</a:t>
            </a:fld>
            <a:endParaRPr lang="en-US"/>
          </a:p>
        </p:txBody>
      </p:sp>
    </p:spTree>
    <p:extLst>
      <p:ext uri="{BB962C8B-B14F-4D97-AF65-F5344CB8AC3E}">
        <p14:creationId xmlns:p14="http://schemas.microsoft.com/office/powerpoint/2010/main" val="28256925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if you want your app to be effective for this population, t</a:t>
            </a:r>
            <a:r>
              <a:rPr lang="en-US" dirty="0" smtClean="0"/>
              <a:t>here are some unique design challenges</a:t>
            </a:r>
            <a:r>
              <a:rPr lang="en-US" baseline="0" dirty="0" smtClean="0"/>
              <a:t> that need to be addressed. </a:t>
            </a:r>
          </a:p>
          <a:p>
            <a:endParaRPr lang="en-US" baseline="0" dirty="0" smtClean="0"/>
          </a:p>
          <a:p>
            <a:pPr marL="228600" indent="-228600">
              <a:buAutoNum type="arabicPeriod"/>
            </a:pPr>
            <a:r>
              <a:rPr lang="en-US" baseline="0" dirty="0" smtClean="0"/>
              <a:t>Those with chronic mental illness tend to display more cognitive deficits </a:t>
            </a:r>
            <a:r>
              <a:rPr lang="en-US" baseline="0" dirty="0" smtClean="0"/>
              <a:t>than </a:t>
            </a:r>
            <a:r>
              <a:rPr lang="en-US" baseline="0" dirty="0" smtClean="0"/>
              <a:t>the general </a:t>
            </a:r>
            <a:r>
              <a:rPr lang="en-US" baseline="0" dirty="0" smtClean="0"/>
              <a:t>population. This translates into more memory recall errors(</a:t>
            </a:r>
            <a:r>
              <a:rPr lang="en-US" baseline="0" dirty="0" smtClean="0"/>
              <a:t>Vilardaga</a:t>
            </a:r>
            <a:r>
              <a:rPr lang="en-US" baseline="0" dirty="0" smtClean="0"/>
              <a:t>), which makes </a:t>
            </a:r>
            <a:r>
              <a:rPr lang="en-US" baseline="0" dirty="0" smtClean="0"/>
              <a:t>it hard to know </a:t>
            </a:r>
            <a:r>
              <a:rPr lang="en-US" baseline="0" dirty="0" smtClean="0"/>
              <a:t>the contextual </a:t>
            </a:r>
            <a:r>
              <a:rPr lang="en-US" baseline="0" dirty="0" smtClean="0"/>
              <a:t>factors </a:t>
            </a:r>
            <a:r>
              <a:rPr lang="en-US" baseline="0" dirty="0" smtClean="0"/>
              <a:t>influencing </a:t>
            </a:r>
            <a:r>
              <a:rPr lang="en-US" baseline="0" dirty="0" smtClean="0"/>
              <a:t>behavior. </a:t>
            </a:r>
          </a:p>
          <a:p>
            <a:pPr marL="0" indent="0">
              <a:buNone/>
            </a:pPr>
            <a:endParaRPr lang="en-US" baseline="0" dirty="0" smtClean="0"/>
          </a:p>
          <a:p>
            <a:pPr marL="0" indent="0">
              <a:buNone/>
            </a:pPr>
            <a:r>
              <a:rPr lang="en-US" baseline="0" dirty="0" smtClean="0">
                <a:solidFill>
                  <a:srgbClr val="FF0000"/>
                </a:solidFill>
              </a:rPr>
              <a:t>We believed </a:t>
            </a:r>
            <a:r>
              <a:rPr lang="en-US" baseline="0" dirty="0" smtClean="0">
                <a:solidFill>
                  <a:srgbClr val="FF0000"/>
                </a:solidFill>
              </a:rPr>
              <a:t>EMAs </a:t>
            </a:r>
            <a:r>
              <a:rPr lang="en-US" baseline="0" dirty="0" smtClean="0">
                <a:solidFill>
                  <a:srgbClr val="FF0000"/>
                </a:solidFill>
              </a:rPr>
              <a:t>would </a:t>
            </a:r>
            <a:r>
              <a:rPr lang="en-US" baseline="0" dirty="0" smtClean="0">
                <a:solidFill>
                  <a:srgbClr val="FF0000"/>
                </a:solidFill>
              </a:rPr>
              <a:t>have more success </a:t>
            </a:r>
            <a:r>
              <a:rPr lang="en-US" baseline="0" dirty="0" smtClean="0">
                <a:solidFill>
                  <a:srgbClr val="FF0000"/>
                </a:solidFill>
              </a:rPr>
              <a:t>with our target users if </a:t>
            </a:r>
            <a:r>
              <a:rPr lang="en-US" baseline="0" dirty="0" smtClean="0">
                <a:solidFill>
                  <a:srgbClr val="FF0000"/>
                </a:solidFill>
              </a:rPr>
              <a:t>the </a:t>
            </a:r>
            <a:r>
              <a:rPr lang="en-US" baseline="0" dirty="0" smtClean="0">
                <a:solidFill>
                  <a:srgbClr val="FF0000"/>
                </a:solidFill>
              </a:rPr>
              <a:t>app prompted it </a:t>
            </a:r>
            <a:r>
              <a:rPr lang="en-US" baseline="0" dirty="0" smtClean="0">
                <a:solidFill>
                  <a:srgbClr val="FF0000"/>
                </a:solidFill>
              </a:rPr>
              <a:t>(a verbal discriminative stimulus). </a:t>
            </a:r>
          </a:p>
          <a:p>
            <a:pPr marL="0" indent="0">
              <a:buNone/>
            </a:pPr>
            <a:endParaRPr lang="en-US" baseline="0" dirty="0" smtClean="0">
              <a:solidFill>
                <a:srgbClr val="FF0000"/>
              </a:solidFill>
            </a:endParaRPr>
          </a:p>
          <a:p>
            <a:pPr marL="0" indent="0">
              <a:buNone/>
            </a:pPr>
            <a:r>
              <a:rPr lang="en-US" baseline="0" dirty="0" smtClean="0">
                <a:solidFill>
                  <a:srgbClr val="FF0000"/>
                </a:solidFill>
              </a:rPr>
              <a:t>2. </a:t>
            </a:r>
            <a:r>
              <a:rPr lang="en-US" baseline="0" dirty="0" smtClean="0">
                <a:solidFill>
                  <a:srgbClr val="FF0000"/>
                </a:solidFill>
              </a:rPr>
              <a:t>We also </a:t>
            </a:r>
            <a:r>
              <a:rPr lang="en-US" baseline="0" dirty="0" smtClean="0">
                <a:solidFill>
                  <a:schemeClr val="tx1"/>
                </a:solidFill>
              </a:rPr>
              <a:t>a</a:t>
            </a:r>
            <a:r>
              <a:rPr lang="en-US" baseline="0" dirty="0" smtClean="0"/>
              <a:t>nticipated lower response </a:t>
            </a:r>
            <a:r>
              <a:rPr lang="en-US" baseline="0" dirty="0" smtClean="0"/>
              <a:t>rates. Some of the known </a:t>
            </a:r>
            <a:r>
              <a:rPr lang="en-US" baseline="0" dirty="0" smtClean="0"/>
              <a:t>factors which negatively predict EMA response rates </a:t>
            </a:r>
            <a:r>
              <a:rPr lang="en-US" baseline="0" dirty="0" smtClean="0"/>
              <a:t>include more </a:t>
            </a:r>
            <a:r>
              <a:rPr lang="en-US" baseline="0" dirty="0" smtClean="0"/>
              <a:t>extreme emotional states, higher alcohol </a:t>
            </a:r>
            <a:r>
              <a:rPr lang="en-US" baseline="0" dirty="0" smtClean="0"/>
              <a:t>use, </a:t>
            </a:r>
            <a:r>
              <a:rPr lang="en-US" baseline="0" dirty="0" smtClean="0"/>
              <a:t>and smoking rates (</a:t>
            </a:r>
            <a:r>
              <a:rPr lang="en-US" dirty="0" err="1" smtClean="0"/>
              <a:t>Sokolovsky</a:t>
            </a:r>
            <a:r>
              <a:rPr lang="en-US" dirty="0" smtClean="0"/>
              <a:t>, </a:t>
            </a:r>
            <a:r>
              <a:rPr lang="en-US" dirty="0" err="1" smtClean="0"/>
              <a:t>Mermelstein</a:t>
            </a:r>
            <a:r>
              <a:rPr lang="en-US" dirty="0" smtClean="0"/>
              <a:t>, &amp; </a:t>
            </a:r>
            <a:r>
              <a:rPr lang="en-US" dirty="0" err="1" smtClean="0"/>
              <a:t>Hedeker</a:t>
            </a:r>
            <a:r>
              <a:rPr lang="en-US" dirty="0" smtClean="0"/>
              <a:t>, 2014</a:t>
            </a:r>
            <a:r>
              <a:rPr lang="en-US" baseline="0" dirty="0" smtClean="0"/>
              <a:t>) – which are not </a:t>
            </a:r>
            <a:r>
              <a:rPr lang="en-US" baseline="0" dirty="0" err="1" smtClean="0"/>
              <a:t>anuncommon</a:t>
            </a:r>
            <a:r>
              <a:rPr lang="en-US" baseline="0" dirty="0" smtClean="0"/>
              <a:t> phenomena in our target users. </a:t>
            </a:r>
            <a:endParaRPr lang="en-US" baseline="0" dirty="0" smtClean="0"/>
          </a:p>
          <a:p>
            <a:pPr marL="0" indent="0">
              <a:buNone/>
            </a:pPr>
            <a:r>
              <a:rPr lang="en-US" baseline="0" dirty="0" smtClean="0"/>
              <a:t>	</a:t>
            </a:r>
          </a:p>
          <a:p>
            <a:pPr marL="0" indent="0">
              <a:buNone/>
            </a:pPr>
            <a:r>
              <a:rPr lang="en-US" baseline="0" dirty="0" smtClean="0"/>
              <a:t>We wanted </a:t>
            </a:r>
            <a:r>
              <a:rPr lang="en-US" baseline="0" dirty="0" smtClean="0"/>
              <a:t>users to better anticipate when they would be notified to complete EMAs. </a:t>
            </a:r>
            <a:r>
              <a:rPr lang="en-US" baseline="0" dirty="0" smtClean="0"/>
              <a:t>We also customized feedback to users’ responses to EMAs with </a:t>
            </a:r>
            <a:r>
              <a:rPr lang="en-US" baseline="0" dirty="0" smtClean="0"/>
              <a:t>branching </a:t>
            </a:r>
            <a:r>
              <a:rPr lang="en-US" baseline="0" dirty="0" smtClean="0"/>
              <a:t>logic. We </a:t>
            </a:r>
            <a:r>
              <a:rPr lang="en-US" baseline="0" dirty="0" smtClean="0"/>
              <a:t>hoped this customization would create some novelty and better keep users attention. This also presented an opportunity to deliver an EMI based on which lessons they’ve learned so far. </a:t>
            </a:r>
          </a:p>
          <a:p>
            <a:pPr marL="0" indent="0">
              <a:buNone/>
            </a:pPr>
            <a:endParaRPr lang="en-US" baseline="0" dirty="0" smtClean="0"/>
          </a:p>
          <a:p>
            <a:pPr marL="0" indent="0">
              <a:buNone/>
            </a:pPr>
            <a:r>
              <a:rPr lang="en-US" baseline="0" dirty="0" smtClean="0"/>
              <a:t>3. </a:t>
            </a:r>
            <a:r>
              <a:rPr lang="en-US" baseline="0" dirty="0" smtClean="0"/>
              <a:t>Reducing </a:t>
            </a:r>
            <a:r>
              <a:rPr lang="en-US" baseline="0" dirty="0" smtClean="0"/>
              <a:t>the assessment burden </a:t>
            </a:r>
            <a:r>
              <a:rPr lang="en-US" baseline="0" dirty="0" smtClean="0"/>
              <a:t>to complete </a:t>
            </a:r>
            <a:r>
              <a:rPr lang="en-US" baseline="0" dirty="0" smtClean="0"/>
              <a:t>EMAs, which we thought our target users may be more sensitive to. </a:t>
            </a:r>
          </a:p>
          <a:p>
            <a:pPr marL="0" indent="0">
              <a:buNone/>
            </a:pPr>
            <a:endParaRPr lang="en-US" baseline="0" dirty="0" smtClean="0"/>
          </a:p>
          <a:p>
            <a:pPr marL="0" indent="0">
              <a:buNone/>
            </a:pPr>
            <a:r>
              <a:rPr lang="en-US" baseline="0" dirty="0" smtClean="0"/>
              <a:t>To avoid this, we limited asking certain questions, and tried to provide more tailored content for a sense of personalization. </a:t>
            </a:r>
            <a:endParaRPr lang="en-US" baseline="0" dirty="0" smtClean="0"/>
          </a:p>
        </p:txBody>
      </p:sp>
      <p:sp>
        <p:nvSpPr>
          <p:cNvPr id="4" name="Slide Number Placeholder 3"/>
          <p:cNvSpPr>
            <a:spLocks noGrp="1"/>
          </p:cNvSpPr>
          <p:nvPr>
            <p:ph type="sldNum" sz="quarter" idx="10"/>
          </p:nvPr>
        </p:nvSpPr>
        <p:spPr/>
        <p:txBody>
          <a:bodyPr/>
          <a:lstStyle/>
          <a:p>
            <a:fld id="{8C4C440F-2C3C-8C4E-8F75-A0848C4AC37E}" type="slidenum">
              <a:rPr lang="en-US" smtClean="0"/>
              <a:t>6</a:t>
            </a:fld>
            <a:endParaRPr lang="en-US"/>
          </a:p>
        </p:txBody>
      </p:sp>
    </p:spTree>
    <p:extLst>
      <p:ext uri="{BB962C8B-B14F-4D97-AF65-F5344CB8AC3E}">
        <p14:creationId xmlns:p14="http://schemas.microsoft.com/office/powerpoint/2010/main" val="40626331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is-IS" baseline="0" dirty="0" smtClean="0"/>
              <a:t>Before starting to create the app on the Android platform, we started with sketched paper prototypes of EMAs.</a:t>
            </a:r>
          </a:p>
          <a:p>
            <a:endParaRPr lang="en-US" dirty="0" smtClean="0"/>
          </a:p>
          <a:p>
            <a:r>
              <a:rPr lang="en-US" dirty="0" smtClean="0"/>
              <a:t>Design </a:t>
            </a:r>
            <a:r>
              <a:rPr lang="en-US" dirty="0" smtClean="0"/>
              <a:t>is a creative and iterative</a:t>
            </a:r>
            <a:r>
              <a:rPr lang="en-US" baseline="0" dirty="0" smtClean="0"/>
              <a:t> process, particular to the constraints of the goal in mind. The purpose of Learn to </a:t>
            </a:r>
            <a:r>
              <a:rPr lang="en-US" baseline="0" dirty="0" err="1" smtClean="0"/>
              <a:t>Quit’s</a:t>
            </a:r>
            <a:r>
              <a:rPr lang="en-US" baseline="0" dirty="0" smtClean="0"/>
              <a:t> EMA/EMI </a:t>
            </a:r>
            <a:r>
              <a:rPr lang="en-US" baseline="0" dirty="0" smtClean="0"/>
              <a:t>feature is to </a:t>
            </a:r>
            <a:r>
              <a:rPr lang="en-US" baseline="0" dirty="0" smtClean="0"/>
              <a:t>increase self-awareness (of smoking behavior), generalize skills, and balance the usefulness of app features </a:t>
            </a:r>
            <a:r>
              <a:rPr lang="en-US" baseline="0" dirty="0" smtClean="0"/>
              <a:t>with app complexity</a:t>
            </a:r>
            <a:endParaRPr lang="en-US" baseline="0" dirty="0" smtClean="0"/>
          </a:p>
          <a:p>
            <a:endParaRPr lang="en-US" baseline="0" dirty="0" smtClean="0"/>
          </a:p>
          <a:p>
            <a:r>
              <a:rPr lang="en-US" baseline="0" dirty="0" smtClean="0">
                <a:solidFill>
                  <a:srgbClr val="C00000"/>
                </a:solidFill>
              </a:rPr>
              <a:t>We’ll discuss both the graphic and interaction design components.</a:t>
            </a:r>
          </a:p>
          <a:p>
            <a:endParaRPr lang="is-IS" baseline="0" dirty="0" smtClean="0"/>
          </a:p>
          <a:p>
            <a:endParaRPr lang="is-IS" baseline="0" dirty="0" smtClean="0"/>
          </a:p>
          <a:p>
            <a:r>
              <a:rPr lang="is-IS" baseline="0" dirty="0" smtClean="0"/>
              <a:t>When starting to build the </a:t>
            </a:r>
            <a:r>
              <a:rPr lang="is-IS" baseline="0" dirty="0" smtClean="0"/>
              <a:t>app, </a:t>
            </a:r>
            <a:r>
              <a:rPr lang="is-IS" baseline="0" dirty="0" smtClean="0"/>
              <a:t>we discussed the ideal core-app </a:t>
            </a:r>
            <a:r>
              <a:rPr lang="is-IS" baseline="0" dirty="0" smtClean="0"/>
              <a:t>experience. </a:t>
            </a:r>
            <a:r>
              <a:rPr lang="en-US" baseline="0" dirty="0" smtClean="0"/>
              <a:t>With</a:t>
            </a:r>
            <a:r>
              <a:rPr lang="is-IS" baseline="0" dirty="0" smtClean="0"/>
              <a:t> this we came </a:t>
            </a:r>
            <a:r>
              <a:rPr lang="is-IS" baseline="0" dirty="0" smtClean="0"/>
              <a:t>up with a minimum viable product – </a:t>
            </a:r>
            <a:r>
              <a:rPr lang="is-IS" baseline="0" dirty="0" smtClean="0"/>
              <a:t>whic distills the essential </a:t>
            </a:r>
            <a:r>
              <a:rPr lang="is-IS" baseline="0" dirty="0" smtClean="0"/>
              <a:t>features required to meet our goals. </a:t>
            </a:r>
            <a:r>
              <a:rPr lang="is-IS" baseline="0" dirty="0" smtClean="0"/>
              <a:t>It </a:t>
            </a:r>
            <a:r>
              <a:rPr lang="is-IS" baseline="0" dirty="0" smtClean="0"/>
              <a:t>allows to simplify the user </a:t>
            </a:r>
            <a:r>
              <a:rPr lang="is-IS" baseline="0" dirty="0" smtClean="0"/>
              <a:t>experience, and save on cost and time. </a:t>
            </a:r>
            <a:endParaRPr lang="is-IS" baseline="0" dirty="0" smtClean="0"/>
          </a:p>
        </p:txBody>
      </p:sp>
      <p:sp>
        <p:nvSpPr>
          <p:cNvPr id="4" name="Slide Number Placeholder 3"/>
          <p:cNvSpPr>
            <a:spLocks noGrp="1"/>
          </p:cNvSpPr>
          <p:nvPr>
            <p:ph type="sldNum" sz="quarter" idx="10"/>
          </p:nvPr>
        </p:nvSpPr>
        <p:spPr/>
        <p:txBody>
          <a:bodyPr/>
          <a:lstStyle/>
          <a:p>
            <a:fld id="{8C4C440F-2C3C-8C4E-8F75-A0848C4AC37E}" type="slidenum">
              <a:rPr lang="en-US" smtClean="0"/>
              <a:t>7</a:t>
            </a:fld>
            <a:endParaRPr lang="en-US"/>
          </a:p>
        </p:txBody>
      </p:sp>
    </p:spTree>
    <p:extLst>
      <p:ext uri="{BB962C8B-B14F-4D97-AF65-F5344CB8AC3E}">
        <p14:creationId xmlns:p14="http://schemas.microsoft.com/office/powerpoint/2010/main" val="26074556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order to integrate</a:t>
            </a:r>
            <a:r>
              <a:rPr lang="en-US" baseline="0" dirty="0" smtClean="0"/>
              <a:t> ACT intervention components, we paired some EMAs to recall earlier skills learned. </a:t>
            </a:r>
            <a:r>
              <a:rPr lang="en-US" baseline="0" dirty="0" smtClean="0"/>
              <a:t>If a user responded to an EMA with lower mood for instance, a screen would appear recalling lessons learned about mood. Same with cravings and NRT. </a:t>
            </a:r>
          </a:p>
          <a:p>
            <a:endParaRPr lang="en-US" baseline="0" dirty="0" smtClean="0"/>
          </a:p>
          <a:p>
            <a:r>
              <a:rPr lang="en-US" baseline="0" dirty="0" smtClean="0"/>
              <a:t>To further reinforce skill development and generalization, a learning </a:t>
            </a:r>
            <a:r>
              <a:rPr lang="en-US" baseline="0" dirty="0" smtClean="0"/>
              <a:t>module refresher would appear as part of the EMA once a week</a:t>
            </a:r>
          </a:p>
          <a:p>
            <a:endParaRPr lang="en-US" baseline="0" dirty="0" smtClean="0"/>
          </a:p>
        </p:txBody>
      </p:sp>
      <p:sp>
        <p:nvSpPr>
          <p:cNvPr id="4" name="Slide Number Placeholder 3"/>
          <p:cNvSpPr>
            <a:spLocks noGrp="1"/>
          </p:cNvSpPr>
          <p:nvPr>
            <p:ph type="sldNum" sz="quarter" idx="10"/>
          </p:nvPr>
        </p:nvSpPr>
        <p:spPr/>
        <p:txBody>
          <a:bodyPr/>
          <a:lstStyle/>
          <a:p>
            <a:fld id="{8C4C440F-2C3C-8C4E-8F75-A0848C4AC37E}" type="slidenum">
              <a:rPr lang="en-US" smtClean="0"/>
              <a:t>8</a:t>
            </a:fld>
            <a:endParaRPr lang="en-US"/>
          </a:p>
        </p:txBody>
      </p:sp>
    </p:spTree>
    <p:extLst>
      <p:ext uri="{BB962C8B-B14F-4D97-AF65-F5344CB8AC3E}">
        <p14:creationId xmlns:p14="http://schemas.microsoft.com/office/powerpoint/2010/main" val="6021040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made </a:t>
            </a:r>
            <a:r>
              <a:rPr lang="en-US" dirty="0" smtClean="0"/>
              <a:t>some changes</a:t>
            </a:r>
            <a:r>
              <a:rPr lang="en-US" baseline="0" dirty="0" smtClean="0"/>
              <a:t> in response to the earlier UX study of </a:t>
            </a:r>
            <a:r>
              <a:rPr lang="en-US" baseline="0" dirty="0" err="1" smtClean="0"/>
              <a:t>QuitPal</a:t>
            </a:r>
            <a:r>
              <a:rPr lang="en-US" baseline="0" dirty="0" smtClean="0"/>
              <a:t> and </a:t>
            </a:r>
            <a:r>
              <a:rPr lang="en-US" baseline="0" dirty="0" smtClean="0"/>
              <a:t>paper prototype of </a:t>
            </a:r>
            <a:r>
              <a:rPr lang="en-US" baseline="0" dirty="0" smtClean="0"/>
              <a:t>Learn to Quit</a:t>
            </a:r>
            <a:r>
              <a:rPr lang="en-US" baseline="0" dirty="0" smtClean="0"/>
              <a:t>.</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Unlike the paper prototype EMA screen, which displayed all of the measurements at once, we decided each EMA question would have its own screen </a:t>
            </a:r>
          </a:p>
          <a:p>
            <a:endParaRPr lang="en-US" baseline="0" dirty="0" smtClean="0"/>
          </a:p>
          <a:p>
            <a:r>
              <a:rPr lang="en-US" baseline="0" dirty="0" smtClean="0"/>
              <a:t>For the graphic design piece, we wanted to reduce the cognitive demand and accommodate deficits in fine motor ability.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C4C440F-2C3C-8C4E-8F75-A0848C4AC37E}" type="slidenum">
              <a:rPr lang="en-US" smtClean="0"/>
              <a:t>9</a:t>
            </a:fld>
            <a:endParaRPr lang="en-US"/>
          </a:p>
        </p:txBody>
      </p:sp>
    </p:spTree>
    <p:extLst>
      <p:ext uri="{BB962C8B-B14F-4D97-AF65-F5344CB8AC3E}">
        <p14:creationId xmlns:p14="http://schemas.microsoft.com/office/powerpoint/2010/main" val="10946534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jpg"/><Relationship Id="rId4" Type="http://schemas.openxmlformats.org/officeDocument/2006/relationships/image" Target="../media/image7.png"/><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33006F"/>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0" y="1905000"/>
            <a:ext cx="8229600" cy="1905000"/>
          </a:xfrm>
        </p:spPr>
        <p:txBody>
          <a:bodyPr lIns="0" tIns="0" rIns="0" bIns="0" anchor="t">
            <a:noAutofit/>
          </a:bodyPr>
          <a:lstStyle>
            <a:lvl1pPr>
              <a:lnSpc>
                <a:spcPts val="4000"/>
              </a:lnSpc>
              <a:spcAft>
                <a:spcPts val="0"/>
              </a:spcAft>
              <a:defRPr sz="4000" b="1" cap="all" spc="250" baseline="0">
                <a:solidFill>
                  <a:schemeClr val="bg1"/>
                </a:solidFill>
                <a:latin typeface="Calibri" panose="020F0502020204030204" pitchFamily="34" charset="0"/>
                <a:cs typeface="Arial" pitchFamily="34" charset="0"/>
              </a:defRPr>
            </a:lvl1pPr>
          </a:lstStyle>
          <a:p>
            <a:r>
              <a:rPr lang="en-US" dirty="0" smtClean="0"/>
              <a:t>TITLE HEADLINE GOES HERE. PREFERRABLY IN ALL CAPS AND NO MORE THAN THREE LINES.</a:t>
            </a:r>
            <a:endParaRPr lang="en-US" dirty="0"/>
          </a:p>
        </p:txBody>
      </p:sp>
      <p:sp>
        <p:nvSpPr>
          <p:cNvPr id="3" name="Subtitle 2"/>
          <p:cNvSpPr>
            <a:spLocks noGrp="1"/>
          </p:cNvSpPr>
          <p:nvPr>
            <p:ph type="subTitle" idx="1"/>
          </p:nvPr>
        </p:nvSpPr>
        <p:spPr>
          <a:xfrm>
            <a:off x="1362075" y="4267200"/>
            <a:ext cx="6400800" cy="634997"/>
          </a:xfrm>
        </p:spPr>
        <p:txBody>
          <a:bodyPr lIns="0" tIns="0" rIns="0" bIns="0">
            <a:noAutofit/>
          </a:bodyPr>
          <a:lstStyle>
            <a:lvl1pPr marL="0" indent="0" algn="ctr">
              <a:lnSpc>
                <a:spcPts val="2500"/>
              </a:lnSpc>
              <a:spcBef>
                <a:spcPts val="0"/>
              </a:spcBef>
              <a:buNone/>
              <a:defRPr sz="2000" b="0" cap="all">
                <a:solidFill>
                  <a:srgbClr val="DDDDDD"/>
                </a:solidFill>
                <a:latin typeface="Calibri" panose="020F0502020204030204"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TextBox 8"/>
          <p:cNvSpPr txBox="1"/>
          <p:nvPr userDrawn="1"/>
        </p:nvSpPr>
        <p:spPr>
          <a:xfrm>
            <a:off x="200025" y="104775"/>
            <a:ext cx="8763000" cy="369332"/>
          </a:xfrm>
          <a:prstGeom prst="rect">
            <a:avLst/>
          </a:prstGeom>
          <a:noFill/>
        </p:spPr>
        <p:txBody>
          <a:bodyPr wrap="square" rtlCol="0">
            <a:spAutoFit/>
          </a:bodyPr>
          <a:lstStyle/>
          <a:p>
            <a:pPr algn="ctr"/>
            <a:endParaRPr lang="en-US" dirty="0"/>
          </a:p>
        </p:txBody>
      </p:sp>
      <p:pic>
        <p:nvPicPr>
          <p:cNvPr id="6" name="Picture 3" descr="C:\Users\baldwl\Desktop\W-Logo_Whit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28600" y="304800"/>
            <a:ext cx="916581" cy="61742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C:\Users\baldwl\Desktop\logo-text.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219200" y="287694"/>
            <a:ext cx="2722756" cy="68433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baldwl\Desktop\Wordmark_center_white.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19800" y="6477000"/>
            <a:ext cx="2817845" cy="18934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 Page Text_blank">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457200" y="152400"/>
            <a:ext cx="8229600" cy="586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_secondary">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143001"/>
            <a:ext cx="4038600" cy="4876800"/>
          </a:xfrm>
        </p:spPr>
        <p:txBody>
          <a:bodyPr/>
          <a:lstStyle>
            <a:lvl1pPr>
              <a:buNone/>
              <a:defRPr sz="2800">
                <a:solidFill>
                  <a:srgbClr val="33006F"/>
                </a:solidFill>
              </a:defRPr>
            </a:lvl1pPr>
            <a:lvl2pPr>
              <a:defRPr sz="2400">
                <a:solidFill>
                  <a:srgbClr val="030201"/>
                </a:solidFill>
              </a:defRPr>
            </a:lvl2pPr>
            <a:lvl3pPr>
              <a:defRPr sz="2000">
                <a:solidFill>
                  <a:srgbClr val="030201"/>
                </a:solidFill>
              </a:defRPr>
            </a:lvl3pPr>
            <a:lvl4pPr>
              <a:defRPr sz="1800">
                <a:solidFill>
                  <a:srgbClr val="030201"/>
                </a:solidFill>
              </a:defRPr>
            </a:lvl4pPr>
            <a:lvl5pPr>
              <a:buFont typeface="Arial" pitchFamily="34" charset="0"/>
              <a:buChar char="•"/>
              <a:defRPr sz="1800">
                <a:solidFill>
                  <a:srgbClr val="03020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143000"/>
            <a:ext cx="4038600" cy="4983163"/>
          </a:xfrm>
        </p:spPr>
        <p:txBody>
          <a:bodyPr/>
          <a:lstStyle>
            <a:lvl1pPr>
              <a:defRPr sz="2800">
                <a:solidFill>
                  <a:srgbClr val="33006F"/>
                </a:solidFill>
              </a:defRPr>
            </a:lvl1pPr>
            <a:lvl2pPr>
              <a:defRPr sz="2400">
                <a:solidFill>
                  <a:srgbClr val="030201"/>
                </a:solidFill>
              </a:defRPr>
            </a:lvl2pPr>
            <a:lvl3pPr>
              <a:defRPr sz="2000">
                <a:solidFill>
                  <a:srgbClr val="030201"/>
                </a:solidFill>
              </a:defRPr>
            </a:lvl3pPr>
            <a:lvl4pPr>
              <a:defRPr sz="1800">
                <a:solidFill>
                  <a:srgbClr val="030201"/>
                </a:solidFill>
              </a:defRPr>
            </a:lvl4pPr>
            <a:lvl5pPr>
              <a:buFont typeface="Arial" pitchFamily="34" charset="0"/>
              <a:buChar char="•"/>
              <a:defRPr sz="1800">
                <a:solidFill>
                  <a:srgbClr val="03020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114800" y="6492875"/>
            <a:ext cx="2133600" cy="365125"/>
          </a:xfrm>
          <a:prstGeom prst="rect">
            <a:avLst/>
          </a:prstGeom>
        </p:spPr>
        <p:txBody>
          <a:bodyPr anchor="b"/>
          <a:lstStyle>
            <a:lvl1pPr>
              <a:defRPr sz="1200"/>
            </a:lvl1pPr>
          </a:lstStyle>
          <a:p>
            <a:endParaRPr lang="en-US" dirty="0"/>
          </a:p>
        </p:txBody>
      </p:sp>
      <p:sp>
        <p:nvSpPr>
          <p:cNvPr id="6" name="Footer Placeholder 5"/>
          <p:cNvSpPr>
            <a:spLocks noGrp="1"/>
          </p:cNvSpPr>
          <p:nvPr>
            <p:ph type="ftr" sz="quarter" idx="11"/>
          </p:nvPr>
        </p:nvSpPr>
        <p:spPr>
          <a:xfrm>
            <a:off x="3124200" y="6248400"/>
            <a:ext cx="2895600" cy="365125"/>
          </a:xfrm>
          <a:prstGeom prst="rect">
            <a:avLst/>
          </a:prstGeom>
        </p:spPr>
        <p:txBody>
          <a:bodyPr anchor="b"/>
          <a:lstStyle>
            <a:lvl1pPr>
              <a:defRPr sz="1200"/>
            </a:lvl1pPr>
          </a:lstStyle>
          <a:p>
            <a:endParaRPr lang="en-US" dirty="0"/>
          </a:p>
        </p:txBody>
      </p:sp>
      <p:sp>
        <p:nvSpPr>
          <p:cNvPr id="8" name="Title 1"/>
          <p:cNvSpPr>
            <a:spLocks noGrp="1"/>
          </p:cNvSpPr>
          <p:nvPr>
            <p:ph type="title"/>
          </p:nvPr>
        </p:nvSpPr>
        <p:spPr>
          <a:xfrm>
            <a:off x="381000" y="152400"/>
            <a:ext cx="8229600" cy="838200"/>
          </a:xfrm>
        </p:spPr>
        <p:txBody>
          <a:bodyPr lIns="0" tIns="0" rIns="0" bIns="0" anchor="ctr">
            <a:normAutofit/>
          </a:bodyPr>
          <a:lstStyle>
            <a:lvl1pPr>
              <a:defRPr sz="3200" cap="all">
                <a:solidFill>
                  <a:schemeClr val="tx1"/>
                </a:solidFill>
              </a:defRPr>
            </a:lvl1pPr>
          </a:lstStyle>
          <a:p>
            <a:r>
              <a:rPr lang="en-US" smtClean="0"/>
              <a:t>Click to edit Master title style</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Chart">
    <p:spTree>
      <p:nvGrpSpPr>
        <p:cNvPr id="1" name=""/>
        <p:cNvGrpSpPr/>
        <p:nvPr/>
      </p:nvGrpSpPr>
      <p:grpSpPr>
        <a:xfrm>
          <a:off x="0" y="0"/>
          <a:ext cx="0" cy="0"/>
          <a:chOff x="0" y="0"/>
          <a:chExt cx="0" cy="0"/>
        </a:xfrm>
      </p:grpSpPr>
      <p:sp>
        <p:nvSpPr>
          <p:cNvPr id="5" name="Chart Placeholder 4"/>
          <p:cNvSpPr>
            <a:spLocks noGrp="1"/>
          </p:cNvSpPr>
          <p:nvPr>
            <p:ph type="chart" sz="quarter" idx="14"/>
          </p:nvPr>
        </p:nvSpPr>
        <p:spPr>
          <a:xfrm>
            <a:off x="457200" y="152400"/>
            <a:ext cx="8229600" cy="5791200"/>
          </a:xfrm>
        </p:spPr>
        <p:txBody>
          <a:bodyPr/>
          <a:lstStyle>
            <a:lvl1pPr>
              <a:buNone/>
              <a:defRPr/>
            </a:lvl1pPr>
          </a:lstStyle>
          <a:p>
            <a:r>
              <a:rPr lang="en-US" smtClean="0"/>
              <a:t>Click icon to add chart</a:t>
            </a:r>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_Chart_Secondary">
    <p:spTree>
      <p:nvGrpSpPr>
        <p:cNvPr id="1" name=""/>
        <p:cNvGrpSpPr/>
        <p:nvPr/>
      </p:nvGrpSpPr>
      <p:grpSpPr>
        <a:xfrm>
          <a:off x="0" y="0"/>
          <a:ext cx="0" cy="0"/>
          <a:chOff x="0" y="0"/>
          <a:chExt cx="0" cy="0"/>
        </a:xfrm>
      </p:grpSpPr>
      <p:sp>
        <p:nvSpPr>
          <p:cNvPr id="8" name="Rectangle 7"/>
          <p:cNvSpPr/>
          <p:nvPr userDrawn="1"/>
        </p:nvSpPr>
        <p:spPr>
          <a:xfrm>
            <a:off x="0" y="1219200"/>
            <a:ext cx="9144000" cy="5105400"/>
          </a:xfrm>
          <a:prstGeom prst="rect">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Chart Placeholder 9"/>
          <p:cNvSpPr>
            <a:spLocks noGrp="1"/>
          </p:cNvSpPr>
          <p:nvPr>
            <p:ph type="chart" sz="quarter" idx="13"/>
          </p:nvPr>
        </p:nvSpPr>
        <p:spPr>
          <a:xfrm>
            <a:off x="457200" y="1562100"/>
            <a:ext cx="8229600" cy="4419600"/>
          </a:xfrm>
        </p:spPr>
        <p:txBody>
          <a:bodyPr/>
          <a:lstStyle>
            <a:lvl1pPr>
              <a:buNone/>
              <a:defRPr>
                <a:solidFill>
                  <a:schemeClr val="bg1"/>
                </a:solidFill>
              </a:defRPr>
            </a:lvl1pPr>
          </a:lstStyle>
          <a:p>
            <a:r>
              <a:rPr lang="en-US" smtClean="0"/>
              <a:t>Click icon to add chart</a:t>
            </a:r>
            <a:endParaRPr lang="en-US" dirty="0"/>
          </a:p>
        </p:txBody>
      </p:sp>
      <p:sp>
        <p:nvSpPr>
          <p:cNvPr id="5" name="Title 1"/>
          <p:cNvSpPr>
            <a:spLocks noGrp="1"/>
          </p:cNvSpPr>
          <p:nvPr>
            <p:ph type="title"/>
          </p:nvPr>
        </p:nvSpPr>
        <p:spPr>
          <a:xfrm>
            <a:off x="381000" y="228600"/>
            <a:ext cx="8229600" cy="838200"/>
          </a:xfrm>
        </p:spPr>
        <p:txBody>
          <a:bodyPr lIns="0" tIns="0" rIns="0" bIns="0" anchor="ctr">
            <a:noAutofit/>
          </a:bodyPr>
          <a:lstStyle>
            <a:lvl1pPr>
              <a:defRPr sz="3600" cap="all">
                <a:solidFill>
                  <a:srgbClr val="33006F"/>
                </a:solidFill>
                <a:latin typeface="Calibri" panose="020F0502020204030204" pitchFamily="34" charset="0"/>
              </a:defRPr>
            </a:lvl1pPr>
          </a:lstStyle>
          <a:p>
            <a:r>
              <a:rPr lang="en-US" smtClean="0"/>
              <a:t>Click to edit Master title style</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_Charts_Primary">
    <p:spTree>
      <p:nvGrpSpPr>
        <p:cNvPr id="1" name=""/>
        <p:cNvGrpSpPr/>
        <p:nvPr/>
      </p:nvGrpSpPr>
      <p:grpSpPr>
        <a:xfrm>
          <a:off x="0" y="0"/>
          <a:ext cx="0" cy="0"/>
          <a:chOff x="0" y="0"/>
          <a:chExt cx="0" cy="0"/>
        </a:xfrm>
      </p:grpSpPr>
      <p:sp>
        <p:nvSpPr>
          <p:cNvPr id="10" name="Chart Placeholder 9"/>
          <p:cNvSpPr>
            <a:spLocks noGrp="1"/>
          </p:cNvSpPr>
          <p:nvPr>
            <p:ph type="chart" sz="quarter" idx="13"/>
          </p:nvPr>
        </p:nvSpPr>
        <p:spPr>
          <a:xfrm>
            <a:off x="457200" y="1295400"/>
            <a:ext cx="5334000" cy="2895600"/>
          </a:xfrm>
        </p:spPr>
        <p:txBody>
          <a:bodyPr/>
          <a:lstStyle>
            <a:lvl1pPr>
              <a:buNone/>
              <a:defRPr/>
            </a:lvl1pPr>
          </a:lstStyle>
          <a:p>
            <a:r>
              <a:rPr lang="en-US" smtClean="0"/>
              <a:t>Click icon to add chart</a:t>
            </a:r>
            <a:endParaRPr lang="en-US"/>
          </a:p>
        </p:txBody>
      </p:sp>
      <p:sp>
        <p:nvSpPr>
          <p:cNvPr id="9" name="Text Placeholder 8"/>
          <p:cNvSpPr>
            <a:spLocks noGrp="1"/>
          </p:cNvSpPr>
          <p:nvPr>
            <p:ph type="body" sz="quarter" idx="14"/>
          </p:nvPr>
        </p:nvSpPr>
        <p:spPr>
          <a:xfrm>
            <a:off x="5791200" y="1295400"/>
            <a:ext cx="289560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Text Placeholder 11"/>
          <p:cNvSpPr>
            <a:spLocks noGrp="1"/>
          </p:cNvSpPr>
          <p:nvPr>
            <p:ph type="body" sz="quarter" idx="15"/>
          </p:nvPr>
        </p:nvSpPr>
        <p:spPr>
          <a:xfrm>
            <a:off x="457200" y="4191000"/>
            <a:ext cx="5334000" cy="2133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7"/>
          <p:cNvSpPr/>
          <p:nvPr userDrawn="1"/>
        </p:nvSpPr>
        <p:spPr>
          <a:xfrm>
            <a:off x="0" y="-2"/>
            <a:ext cx="9144000" cy="1143002"/>
          </a:xfrm>
          <a:prstGeom prst="rect">
            <a:avLst/>
          </a:prstGeom>
          <a:solidFill>
            <a:schemeClr val="tx1"/>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1" name="Title 1"/>
          <p:cNvSpPr>
            <a:spLocks noGrp="1"/>
          </p:cNvSpPr>
          <p:nvPr>
            <p:ph type="title"/>
          </p:nvPr>
        </p:nvSpPr>
        <p:spPr>
          <a:xfrm>
            <a:off x="228600" y="209548"/>
            <a:ext cx="8686800" cy="723902"/>
          </a:xfrm>
        </p:spPr>
        <p:txBody>
          <a:bodyPr lIns="0" tIns="0" rIns="0" bIns="0" anchor="ctr">
            <a:normAutofit/>
          </a:bodyPr>
          <a:lstStyle>
            <a:lvl1pPr algn="l">
              <a:defRPr sz="3600" b="1" cap="all">
                <a:solidFill>
                  <a:schemeClr val="bg1"/>
                </a:solidFill>
                <a:latin typeface="Calibri" panose="020F0502020204030204" pitchFamily="34" charset="0"/>
              </a:defRPr>
            </a:lvl1pPr>
          </a:lstStyle>
          <a:p>
            <a:r>
              <a:rPr lang="en-US" smtClean="0"/>
              <a:t>Click to edit Master title style</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 Comparison">
    <p:spTree>
      <p:nvGrpSpPr>
        <p:cNvPr id="1" name=""/>
        <p:cNvGrpSpPr/>
        <p:nvPr/>
      </p:nvGrpSpPr>
      <p:grpSpPr>
        <a:xfrm>
          <a:off x="0" y="0"/>
          <a:ext cx="0" cy="0"/>
          <a:chOff x="0" y="0"/>
          <a:chExt cx="0" cy="0"/>
        </a:xfrm>
      </p:grpSpPr>
      <p:sp>
        <p:nvSpPr>
          <p:cNvPr id="11" name="Rectangle 10"/>
          <p:cNvSpPr/>
          <p:nvPr userDrawn="1"/>
        </p:nvSpPr>
        <p:spPr>
          <a:xfrm>
            <a:off x="0" y="-2"/>
            <a:ext cx="9144000" cy="1143002"/>
          </a:xfrm>
          <a:prstGeom prst="rect">
            <a:avLst/>
          </a:prstGeom>
          <a:solidFill>
            <a:schemeClr val="tx1"/>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7" name="Picture Placeholder 6"/>
          <p:cNvSpPr>
            <a:spLocks noGrp="1"/>
          </p:cNvSpPr>
          <p:nvPr>
            <p:ph type="pic" sz="quarter" idx="10"/>
          </p:nvPr>
        </p:nvSpPr>
        <p:spPr>
          <a:xfrm>
            <a:off x="5334000" y="1399032"/>
            <a:ext cx="3352800" cy="4059936"/>
          </a:xfrm>
        </p:spPr>
        <p:txBody>
          <a:bodyPr/>
          <a:lstStyle>
            <a:lvl1pPr>
              <a:buNone/>
              <a:defRPr>
                <a:latin typeface="Calibri" panose="020F0502020204030204" pitchFamily="34" charset="0"/>
              </a:defRPr>
            </a:lvl1pPr>
          </a:lstStyle>
          <a:p>
            <a:r>
              <a:rPr lang="en-US" smtClean="0"/>
              <a:t>Drag picture to placeholder or click icon to add</a:t>
            </a:r>
            <a:endParaRPr lang="en-US" dirty="0"/>
          </a:p>
        </p:txBody>
      </p:sp>
      <p:sp>
        <p:nvSpPr>
          <p:cNvPr id="18" name="Text Placeholder 9"/>
          <p:cNvSpPr>
            <a:spLocks noGrp="1"/>
          </p:cNvSpPr>
          <p:nvPr>
            <p:ph type="body" sz="quarter" idx="11"/>
          </p:nvPr>
        </p:nvSpPr>
        <p:spPr>
          <a:xfrm>
            <a:off x="457200" y="1447800"/>
            <a:ext cx="4648200" cy="5105400"/>
          </a:xfrm>
        </p:spPr>
        <p:txBody>
          <a:bodyPr anchor="t"/>
          <a:lstStyle>
            <a:lvl1pPr marL="0" indent="0">
              <a:buNone/>
              <a:defRPr sz="2400">
                <a:latin typeface="Calibri" panose="020F0502020204030204" pitchFamily="34" charset="0"/>
              </a:defRPr>
            </a:lvl1pPr>
            <a:lvl2pPr>
              <a:defRPr sz="2000">
                <a:latin typeface="Calibri" panose="020F0502020204030204" pitchFamily="34" charset="0"/>
              </a:defRPr>
            </a:lvl2pPr>
            <a:lvl3pPr>
              <a:defRPr sz="1800">
                <a:latin typeface="Calibri" panose="020F0502020204030204" pitchFamily="34" charset="0"/>
              </a:defRPr>
            </a:lvl3pPr>
            <a:lvl4pPr>
              <a:defRPr sz="1600">
                <a:latin typeface="Calibri" panose="020F0502020204030204" pitchFamily="34" charset="0"/>
              </a:defRPr>
            </a:lvl4pPr>
            <a:lvl5pPr>
              <a:defRPr sz="1600">
                <a:latin typeface="Calibri" panose="020F050202020403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9" name="Text Placeholder 7"/>
          <p:cNvSpPr>
            <a:spLocks noGrp="1"/>
          </p:cNvSpPr>
          <p:nvPr>
            <p:ph type="body" sz="quarter" idx="12" hasCustomPrompt="1"/>
          </p:nvPr>
        </p:nvSpPr>
        <p:spPr>
          <a:xfrm>
            <a:off x="5334000" y="5486400"/>
            <a:ext cx="3352800" cy="838200"/>
          </a:xfrm>
        </p:spPr>
        <p:txBody>
          <a:bodyPr>
            <a:normAutofit/>
          </a:bodyPr>
          <a:lstStyle>
            <a:lvl1pPr marL="342900" marR="0" indent="-342900" algn="ctr" defTabSz="457200" rtl="0" eaLnBrk="1" fontAlgn="auto" latinLnBrk="0" hangingPunct="1">
              <a:lnSpc>
                <a:spcPct val="100000"/>
              </a:lnSpc>
              <a:spcBef>
                <a:spcPct val="20000"/>
              </a:spcBef>
              <a:spcAft>
                <a:spcPts val="0"/>
              </a:spcAft>
              <a:buClrTx/>
              <a:buSzTx/>
              <a:buFont typeface="Arial"/>
              <a:buNone/>
              <a:tabLst/>
              <a:defRPr sz="1600" cap="none" baseline="0">
                <a:latin typeface="Calibri" panose="020F0502020204030204" pitchFamily="34" charset="0"/>
              </a:defRPr>
            </a:lvl1pPr>
          </a:lstStyle>
          <a:p>
            <a:pPr lvl="0"/>
            <a:r>
              <a:rPr lang="en-US" dirty="0" smtClean="0"/>
              <a:t>Caption text in black, Size 16.</a:t>
            </a:r>
          </a:p>
          <a:p>
            <a:pPr lvl="0"/>
            <a:endParaRPr lang="en-US" dirty="0"/>
          </a:p>
        </p:txBody>
      </p:sp>
      <p:sp>
        <p:nvSpPr>
          <p:cNvPr id="4" name="Title 3"/>
          <p:cNvSpPr>
            <a:spLocks noGrp="1"/>
          </p:cNvSpPr>
          <p:nvPr>
            <p:ph type="title"/>
          </p:nvPr>
        </p:nvSpPr>
        <p:spPr/>
        <p:txBody>
          <a:bodyPr/>
          <a:lstStyle>
            <a:lvl1pPr>
              <a:defRPr>
                <a:solidFill>
                  <a:schemeClr val="bg1"/>
                </a:solidFill>
              </a:defRPr>
            </a:lvl1pPr>
          </a:lstStyle>
          <a:p>
            <a:r>
              <a:rPr lang="en-US" smtClean="0"/>
              <a:t>Click to edit Master title style</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_Chart Comparison">
    <p:spTree>
      <p:nvGrpSpPr>
        <p:cNvPr id="1" name=""/>
        <p:cNvGrpSpPr/>
        <p:nvPr/>
      </p:nvGrpSpPr>
      <p:grpSpPr>
        <a:xfrm>
          <a:off x="0" y="0"/>
          <a:ext cx="0" cy="0"/>
          <a:chOff x="0" y="0"/>
          <a:chExt cx="0" cy="0"/>
        </a:xfrm>
      </p:grpSpPr>
      <p:sp>
        <p:nvSpPr>
          <p:cNvPr id="10" name="Chart Placeholder 9"/>
          <p:cNvSpPr>
            <a:spLocks noGrp="1"/>
          </p:cNvSpPr>
          <p:nvPr>
            <p:ph type="chart" sz="quarter" idx="13"/>
          </p:nvPr>
        </p:nvSpPr>
        <p:spPr>
          <a:xfrm>
            <a:off x="457200" y="1295400"/>
            <a:ext cx="4114800" cy="3657600"/>
          </a:xfrm>
        </p:spPr>
        <p:txBody>
          <a:bodyPr/>
          <a:lstStyle>
            <a:lvl1pPr>
              <a:buNone/>
              <a:defRPr/>
            </a:lvl1pPr>
          </a:lstStyle>
          <a:p>
            <a:r>
              <a:rPr lang="en-US" smtClean="0"/>
              <a:t>Click icon to add chart</a:t>
            </a:r>
            <a:endParaRPr lang="en-US"/>
          </a:p>
        </p:txBody>
      </p:sp>
      <p:sp>
        <p:nvSpPr>
          <p:cNvPr id="12" name="Text Placeholder 11"/>
          <p:cNvSpPr>
            <a:spLocks noGrp="1"/>
          </p:cNvSpPr>
          <p:nvPr>
            <p:ph type="body" sz="quarter" idx="15"/>
          </p:nvPr>
        </p:nvSpPr>
        <p:spPr>
          <a:xfrm>
            <a:off x="457200" y="4953000"/>
            <a:ext cx="8229600" cy="1371600"/>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8" name="Chart Placeholder 9"/>
          <p:cNvSpPr>
            <a:spLocks noGrp="1"/>
          </p:cNvSpPr>
          <p:nvPr>
            <p:ph type="chart" sz="quarter" idx="16"/>
          </p:nvPr>
        </p:nvSpPr>
        <p:spPr>
          <a:xfrm>
            <a:off x="4572000" y="1295400"/>
            <a:ext cx="4114800" cy="3657600"/>
          </a:xfrm>
        </p:spPr>
        <p:txBody>
          <a:bodyPr/>
          <a:lstStyle>
            <a:lvl1pPr>
              <a:buNone/>
              <a:defRPr/>
            </a:lvl1pPr>
          </a:lstStyle>
          <a:p>
            <a:r>
              <a:rPr lang="en-US" smtClean="0"/>
              <a:t>Click icon to add chart</a:t>
            </a:r>
            <a:endParaRPr lang="en-US"/>
          </a:p>
        </p:txBody>
      </p:sp>
      <p:sp>
        <p:nvSpPr>
          <p:cNvPr id="14" name="Rectangle 13"/>
          <p:cNvSpPr/>
          <p:nvPr userDrawn="1"/>
        </p:nvSpPr>
        <p:spPr>
          <a:xfrm>
            <a:off x="0" y="-2"/>
            <a:ext cx="9144000" cy="1143002"/>
          </a:xfrm>
          <a:prstGeom prst="rect">
            <a:avLst/>
          </a:prstGeom>
          <a:solidFill>
            <a:schemeClr val="tx1"/>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5" name="Title 1"/>
          <p:cNvSpPr>
            <a:spLocks noGrp="1"/>
          </p:cNvSpPr>
          <p:nvPr>
            <p:ph type="title"/>
          </p:nvPr>
        </p:nvSpPr>
        <p:spPr>
          <a:xfrm>
            <a:off x="228600" y="209548"/>
            <a:ext cx="8686800" cy="723902"/>
          </a:xfrm>
        </p:spPr>
        <p:txBody>
          <a:bodyPr lIns="0" tIns="0" rIns="0" bIns="0" anchor="ctr">
            <a:normAutofit/>
          </a:bodyPr>
          <a:lstStyle>
            <a:lvl1pPr algn="l">
              <a:defRPr sz="3600" b="1" cap="all">
                <a:solidFill>
                  <a:schemeClr val="bg1"/>
                </a:solidFill>
                <a:latin typeface="Calibri" panose="020F0502020204030204" pitchFamily="34" charset="0"/>
              </a:defRPr>
            </a:lvl1pPr>
          </a:lstStyle>
          <a:p>
            <a:r>
              <a:rPr lang="en-US" smtClean="0"/>
              <a:t>Click to edit Master title style</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orizontal Chart">
    <p:spTree>
      <p:nvGrpSpPr>
        <p:cNvPr id="1" name=""/>
        <p:cNvGrpSpPr/>
        <p:nvPr/>
      </p:nvGrpSpPr>
      <p:grpSpPr>
        <a:xfrm>
          <a:off x="0" y="0"/>
          <a:ext cx="0" cy="0"/>
          <a:chOff x="0" y="0"/>
          <a:chExt cx="0" cy="0"/>
        </a:xfrm>
      </p:grpSpPr>
      <p:sp>
        <p:nvSpPr>
          <p:cNvPr id="10" name="Chart Placeholder 9"/>
          <p:cNvSpPr>
            <a:spLocks noGrp="1"/>
          </p:cNvSpPr>
          <p:nvPr>
            <p:ph type="chart" sz="quarter" idx="13"/>
          </p:nvPr>
        </p:nvSpPr>
        <p:spPr>
          <a:xfrm>
            <a:off x="457200" y="1371600"/>
            <a:ext cx="8229600" cy="3581400"/>
          </a:xfrm>
        </p:spPr>
        <p:txBody>
          <a:bodyPr/>
          <a:lstStyle>
            <a:lvl1pPr>
              <a:buNone/>
              <a:defRPr/>
            </a:lvl1pPr>
          </a:lstStyle>
          <a:p>
            <a:r>
              <a:rPr lang="en-US" smtClean="0"/>
              <a:t>Click icon to add chart</a:t>
            </a:r>
            <a:endParaRPr lang="en-US"/>
          </a:p>
        </p:txBody>
      </p:sp>
      <p:sp>
        <p:nvSpPr>
          <p:cNvPr id="12" name="Text Placeholder 11"/>
          <p:cNvSpPr>
            <a:spLocks noGrp="1"/>
          </p:cNvSpPr>
          <p:nvPr>
            <p:ph type="body" sz="quarter" idx="15"/>
          </p:nvPr>
        </p:nvSpPr>
        <p:spPr>
          <a:xfrm>
            <a:off x="457200" y="4953000"/>
            <a:ext cx="8229600" cy="1447800"/>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7" name="Rectangle 6"/>
          <p:cNvSpPr/>
          <p:nvPr userDrawn="1"/>
        </p:nvSpPr>
        <p:spPr>
          <a:xfrm>
            <a:off x="0" y="-2"/>
            <a:ext cx="9144000" cy="1143002"/>
          </a:xfrm>
          <a:prstGeom prst="rect">
            <a:avLst/>
          </a:prstGeom>
          <a:solidFill>
            <a:schemeClr val="tx1"/>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8" name="Title 1"/>
          <p:cNvSpPr>
            <a:spLocks noGrp="1"/>
          </p:cNvSpPr>
          <p:nvPr>
            <p:ph type="title"/>
          </p:nvPr>
        </p:nvSpPr>
        <p:spPr>
          <a:xfrm>
            <a:off x="228600" y="209548"/>
            <a:ext cx="8686800" cy="723902"/>
          </a:xfrm>
        </p:spPr>
        <p:txBody>
          <a:bodyPr lIns="0" tIns="0" rIns="0" bIns="0" anchor="ctr">
            <a:normAutofit/>
          </a:bodyPr>
          <a:lstStyle>
            <a:lvl1pPr algn="l">
              <a:defRPr sz="3600" b="1" cap="all">
                <a:solidFill>
                  <a:schemeClr val="bg1"/>
                </a:solidFill>
                <a:latin typeface="Calibri" panose="020F0502020204030204" pitchFamily="34" charset="0"/>
              </a:defRPr>
            </a:lvl1pPr>
          </a:lstStyle>
          <a:p>
            <a:r>
              <a:rPr lang="en-US" smtClean="0"/>
              <a:t>Click to edit Master title style</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Section 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00200"/>
            <a:ext cx="7772400" cy="1470025"/>
          </a:xfrm>
        </p:spPr>
        <p:txBody>
          <a:bodyPr>
            <a:normAutofit/>
          </a:bodyPr>
          <a:lstStyle>
            <a:lvl1pPr>
              <a:defRPr sz="4000">
                <a:latin typeface="+mj-lt"/>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03020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114800" y="6629400"/>
            <a:ext cx="2133600" cy="228600"/>
          </a:xfrm>
          <a:prstGeom prst="rect">
            <a:avLst/>
          </a:prstGeom>
        </p:spPr>
        <p:txBody>
          <a:bodyPr anchor="b"/>
          <a:lstStyle>
            <a:lvl1pPr>
              <a:defRPr sz="1200">
                <a:latin typeface="Arial" pitchFamily="34" charset="0"/>
                <a:cs typeface="Arial" pitchFamily="34" charset="0"/>
              </a:defRPr>
            </a:lvl1pPr>
          </a:lstStyle>
          <a:p>
            <a:endParaRPr lang="en-US" dirty="0"/>
          </a:p>
        </p:txBody>
      </p:sp>
      <p:sp>
        <p:nvSpPr>
          <p:cNvPr id="5" name="Footer Placeholder 4"/>
          <p:cNvSpPr>
            <a:spLocks noGrp="1"/>
          </p:cNvSpPr>
          <p:nvPr>
            <p:ph type="ftr" sz="quarter" idx="11"/>
          </p:nvPr>
        </p:nvSpPr>
        <p:spPr>
          <a:xfrm>
            <a:off x="3124200" y="6248400"/>
            <a:ext cx="2895600" cy="365125"/>
          </a:xfrm>
          <a:prstGeom prst="rect">
            <a:avLst/>
          </a:prstGeom>
        </p:spPr>
        <p:txBody>
          <a:bodyPr/>
          <a:lstStyle>
            <a:lvl1pPr>
              <a:defRPr sz="1200">
                <a:latin typeface="Arial" pitchFamily="34" charset="0"/>
                <a:cs typeface="Arial" pitchFamily="34" charset="0"/>
              </a:defRPr>
            </a:lvl1pPr>
          </a:lstStyle>
          <a:p>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ext Only_Primary">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295400"/>
            <a:ext cx="7924800" cy="4876800"/>
          </a:xfrm>
        </p:spPr>
        <p:txBody>
          <a:bodyPr lIns="91440" tIns="0" rIns="0" bIns="0"/>
          <a:lstStyle>
            <a:lvl1pPr marL="342900" marR="0" indent="-342900" algn="l" defTabSz="457200" rtl="0" eaLnBrk="1" fontAlgn="auto" latinLnBrk="0" hangingPunct="1">
              <a:lnSpc>
                <a:spcPct val="100000"/>
              </a:lnSpc>
              <a:spcBef>
                <a:spcPct val="20000"/>
              </a:spcBef>
              <a:spcAft>
                <a:spcPts val="0"/>
              </a:spcAft>
              <a:buClrTx/>
              <a:buSzTx/>
              <a:buFont typeface="Arial"/>
              <a:buChar char="•"/>
              <a:tabLst/>
              <a:defRPr sz="3200" spc="50">
                <a:solidFill>
                  <a:srgbClr val="33006F"/>
                </a:solidFill>
                <a:latin typeface="Calibri" panose="020F0502020204030204" pitchFamily="34" charset="0"/>
              </a:defRPr>
            </a:lvl1pPr>
            <a:lvl2pPr marL="742950" marR="0" indent="-285750" algn="l" defTabSz="457200" rtl="0" eaLnBrk="1" fontAlgn="auto" latinLnBrk="0" hangingPunct="1">
              <a:lnSpc>
                <a:spcPct val="100000"/>
              </a:lnSpc>
              <a:spcBef>
                <a:spcPct val="20000"/>
              </a:spcBef>
              <a:spcAft>
                <a:spcPts val="0"/>
              </a:spcAft>
              <a:buClrTx/>
              <a:buSzTx/>
              <a:buFont typeface="Arial"/>
              <a:buChar char="–"/>
              <a:tabLst/>
              <a:defRPr sz="2800">
                <a:solidFill>
                  <a:srgbClr val="030201"/>
                </a:solidFill>
                <a:latin typeface="Calibri" panose="020F0502020204030204" pitchFamily="34" charset="0"/>
              </a:defRPr>
            </a:lvl2pPr>
            <a:lvl3pPr marL="1143000" marR="0" indent="-228600" algn="l" defTabSz="457200" rtl="0" eaLnBrk="1" fontAlgn="auto" latinLnBrk="0" hangingPunct="1">
              <a:lnSpc>
                <a:spcPct val="100000"/>
              </a:lnSpc>
              <a:spcBef>
                <a:spcPct val="20000"/>
              </a:spcBef>
              <a:spcAft>
                <a:spcPts val="0"/>
              </a:spcAft>
              <a:buClrTx/>
              <a:buSzTx/>
              <a:buFont typeface="Arial"/>
              <a:buChar char="•"/>
              <a:tabLst/>
              <a:defRPr sz="2400">
                <a:solidFill>
                  <a:schemeClr val="accent6">
                    <a:lumMod val="50000"/>
                    <a:lumOff val="50000"/>
                  </a:schemeClr>
                </a:solidFill>
                <a:latin typeface="Calibri" panose="020F0502020204030204" pitchFamily="34" charset="0"/>
              </a:defRPr>
            </a:lvl3pPr>
            <a:lvl4pPr marL="1600200" marR="0" indent="-228600" algn="l" defTabSz="457200" rtl="0" eaLnBrk="1" fontAlgn="auto" latinLnBrk="0" hangingPunct="1">
              <a:lnSpc>
                <a:spcPct val="100000"/>
              </a:lnSpc>
              <a:spcBef>
                <a:spcPct val="20000"/>
              </a:spcBef>
              <a:spcAft>
                <a:spcPts val="0"/>
              </a:spcAft>
              <a:buClrTx/>
              <a:buSzTx/>
              <a:buFont typeface="Arial"/>
              <a:buChar char="–"/>
              <a:tabLst/>
              <a:defRPr sz="2000">
                <a:solidFill>
                  <a:srgbClr val="030201"/>
                </a:solidFill>
                <a:latin typeface="Calibri" panose="020F0502020204030204" pitchFamily="34" charset="0"/>
              </a:defRPr>
            </a:lvl4pPr>
            <a:lvl5pPr marL="2057400" marR="0" indent="-228600" algn="l" defTabSz="457200" rtl="0" eaLnBrk="1" fontAlgn="auto" latinLnBrk="0" hangingPunct="1">
              <a:lnSpc>
                <a:spcPct val="100000"/>
              </a:lnSpc>
              <a:spcBef>
                <a:spcPct val="20000"/>
              </a:spcBef>
              <a:spcAft>
                <a:spcPts val="0"/>
              </a:spcAft>
              <a:buClrTx/>
              <a:buSzTx/>
              <a:buFont typeface="Arial" pitchFamily="34" charset="0"/>
              <a:buChar char="•"/>
              <a:tabLst/>
              <a:defRPr sz="2000">
                <a:solidFill>
                  <a:srgbClr val="030201"/>
                </a:solidFill>
                <a:latin typeface="Calibri" panose="020F0502020204030204" pitchFamily="34" charset="0"/>
              </a:defRPr>
            </a:lvl5p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1" i="0" u="none" strike="noStrike" kern="1200" cap="none" spc="0" normalizeH="0" baseline="0" noProof="0" smtClean="0">
                <a:ln>
                  <a:noFill/>
                </a:ln>
                <a:solidFill>
                  <a:srgbClr val="33006F"/>
                </a:solidFill>
                <a:effectLst/>
                <a:uLnTx/>
                <a:uFillTx/>
                <a:latin typeface="Calibri"/>
                <a:ea typeface="+mn-ea"/>
                <a:cs typeface="Arial" pitchFamily="34" charset="0"/>
              </a:rPr>
              <a:t>Click to edit Master text styles</a:t>
            </a:r>
          </a:p>
          <a:p>
            <a:pPr marL="342900" marR="0" lvl="1"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1" i="0" u="none" strike="noStrike" kern="1200" cap="none" spc="0" normalizeH="0" baseline="0" noProof="0" smtClean="0">
                <a:ln>
                  <a:noFill/>
                </a:ln>
                <a:solidFill>
                  <a:srgbClr val="33006F"/>
                </a:solidFill>
                <a:effectLst/>
                <a:uLnTx/>
                <a:uFillTx/>
                <a:latin typeface="Calibri"/>
                <a:ea typeface="+mn-ea"/>
                <a:cs typeface="Arial" pitchFamily="34" charset="0"/>
              </a:rPr>
              <a:t>Second level</a:t>
            </a:r>
          </a:p>
          <a:p>
            <a:pPr marL="342900" marR="0" lvl="2"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1" i="0" u="none" strike="noStrike" kern="1200" cap="none" spc="0" normalizeH="0" baseline="0" noProof="0" smtClean="0">
                <a:ln>
                  <a:noFill/>
                </a:ln>
                <a:solidFill>
                  <a:srgbClr val="33006F"/>
                </a:solidFill>
                <a:effectLst/>
                <a:uLnTx/>
                <a:uFillTx/>
                <a:latin typeface="Calibri"/>
                <a:ea typeface="+mn-ea"/>
                <a:cs typeface="Arial" pitchFamily="34" charset="0"/>
              </a:rPr>
              <a:t>Third level</a:t>
            </a:r>
          </a:p>
          <a:p>
            <a:pPr marL="342900" marR="0" lvl="3"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1" i="0" u="none" strike="noStrike" kern="1200" cap="none" spc="0" normalizeH="0" baseline="0" noProof="0" smtClean="0">
                <a:ln>
                  <a:noFill/>
                </a:ln>
                <a:solidFill>
                  <a:srgbClr val="33006F"/>
                </a:solidFill>
                <a:effectLst/>
                <a:uLnTx/>
                <a:uFillTx/>
                <a:latin typeface="Calibri"/>
                <a:ea typeface="+mn-ea"/>
                <a:cs typeface="Arial" pitchFamily="34" charset="0"/>
              </a:rPr>
              <a:t>Fourth level</a:t>
            </a:r>
          </a:p>
          <a:p>
            <a:pPr marL="342900" marR="0" lvl="4"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1" i="0" u="none" strike="noStrike" kern="1200" cap="none" spc="0" normalizeH="0" baseline="0" noProof="0" smtClean="0">
                <a:ln>
                  <a:noFill/>
                </a:ln>
                <a:solidFill>
                  <a:srgbClr val="33006F"/>
                </a:solidFill>
                <a:effectLst/>
                <a:uLnTx/>
                <a:uFillTx/>
                <a:latin typeface="Calibri"/>
                <a:ea typeface="+mn-ea"/>
                <a:cs typeface="Arial" pitchFamily="34" charset="0"/>
              </a:rPr>
              <a:t>Fifth level</a:t>
            </a:r>
            <a:endParaRPr kumimoji="0" lang="en-US" sz="2000" b="0" i="0" u="none" strike="noStrike" kern="1200" cap="none" spc="0" normalizeH="0" baseline="0" noProof="0" dirty="0">
              <a:ln>
                <a:noFill/>
              </a:ln>
              <a:solidFill>
                <a:srgbClr val="030201"/>
              </a:solidFill>
              <a:effectLst/>
              <a:uLnTx/>
              <a:uFillTx/>
              <a:latin typeface="Calibri"/>
              <a:ea typeface="+mn-ea"/>
              <a:cs typeface="Arial" pitchFamily="34" charset="0"/>
            </a:endParaRPr>
          </a:p>
        </p:txBody>
      </p:sp>
      <p:sp>
        <p:nvSpPr>
          <p:cNvPr id="9" name="Rectangle 8"/>
          <p:cNvSpPr/>
          <p:nvPr userDrawn="1"/>
        </p:nvSpPr>
        <p:spPr>
          <a:xfrm>
            <a:off x="0" y="-2"/>
            <a:ext cx="9144000" cy="1066802"/>
          </a:xfrm>
          <a:prstGeom prst="rect">
            <a:avLst/>
          </a:prstGeom>
          <a:solidFill>
            <a:schemeClr val="tx1"/>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228600" y="209548"/>
            <a:ext cx="8686800" cy="723902"/>
          </a:xfrm>
        </p:spPr>
        <p:txBody>
          <a:bodyPr lIns="0" tIns="0" rIns="0" bIns="0" anchor="ctr">
            <a:normAutofit/>
          </a:bodyPr>
          <a:lstStyle>
            <a:lvl1pPr algn="l">
              <a:defRPr sz="3600" b="1" cap="all">
                <a:solidFill>
                  <a:schemeClr val="bg1"/>
                </a:solidFill>
                <a:latin typeface="Calibri" panose="020F0502020204030204" pitchFamily="34" charset="0"/>
              </a:defRPr>
            </a:lvl1pPr>
          </a:lstStyle>
          <a:p>
            <a:r>
              <a:rPr lang="en-US" smtClean="0"/>
              <a:t>Click to edit Master title style</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ext Only_Primary_no banner">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295400"/>
            <a:ext cx="7924800" cy="4876800"/>
          </a:xfrm>
        </p:spPr>
        <p:txBody>
          <a:bodyPr lIns="91440" tIns="0" rIns="0" bIns="0"/>
          <a:lstStyle>
            <a:lvl1pPr marL="342900" marR="0" indent="-342900" algn="l" defTabSz="457200" rtl="0" eaLnBrk="1" fontAlgn="auto" latinLnBrk="0" hangingPunct="1">
              <a:lnSpc>
                <a:spcPct val="100000"/>
              </a:lnSpc>
              <a:spcBef>
                <a:spcPct val="20000"/>
              </a:spcBef>
              <a:spcAft>
                <a:spcPts val="0"/>
              </a:spcAft>
              <a:buClrTx/>
              <a:buSzTx/>
              <a:buFont typeface="Arial"/>
              <a:buChar char="•"/>
              <a:tabLst/>
              <a:defRPr sz="3200" spc="50">
                <a:solidFill>
                  <a:srgbClr val="33006F"/>
                </a:solidFill>
                <a:latin typeface="Calibri" panose="020F0502020204030204" pitchFamily="34" charset="0"/>
              </a:defRPr>
            </a:lvl1pPr>
            <a:lvl2pPr marL="742950" marR="0" indent="-285750" algn="l" defTabSz="457200" rtl="0" eaLnBrk="1" fontAlgn="auto" latinLnBrk="0" hangingPunct="1">
              <a:lnSpc>
                <a:spcPct val="100000"/>
              </a:lnSpc>
              <a:spcBef>
                <a:spcPct val="20000"/>
              </a:spcBef>
              <a:spcAft>
                <a:spcPts val="0"/>
              </a:spcAft>
              <a:buClrTx/>
              <a:buSzTx/>
              <a:buFont typeface="Arial"/>
              <a:buChar char="–"/>
              <a:tabLst/>
              <a:defRPr sz="2800">
                <a:solidFill>
                  <a:srgbClr val="030201"/>
                </a:solidFill>
                <a:latin typeface="Calibri" panose="020F0502020204030204" pitchFamily="34" charset="0"/>
              </a:defRPr>
            </a:lvl2pPr>
            <a:lvl3pPr marL="1143000" marR="0" indent="-228600" algn="l" defTabSz="457200" rtl="0" eaLnBrk="1" fontAlgn="auto" latinLnBrk="0" hangingPunct="1">
              <a:lnSpc>
                <a:spcPct val="100000"/>
              </a:lnSpc>
              <a:spcBef>
                <a:spcPct val="20000"/>
              </a:spcBef>
              <a:spcAft>
                <a:spcPts val="0"/>
              </a:spcAft>
              <a:buClrTx/>
              <a:buSzTx/>
              <a:buFont typeface="Arial"/>
              <a:buChar char="•"/>
              <a:tabLst/>
              <a:defRPr sz="2400">
                <a:solidFill>
                  <a:schemeClr val="accent6">
                    <a:lumMod val="50000"/>
                    <a:lumOff val="50000"/>
                  </a:schemeClr>
                </a:solidFill>
                <a:latin typeface="Calibri" panose="020F0502020204030204" pitchFamily="34" charset="0"/>
              </a:defRPr>
            </a:lvl3pPr>
            <a:lvl4pPr marL="1600200" marR="0" indent="-228600" algn="l" defTabSz="457200" rtl="0" eaLnBrk="1" fontAlgn="auto" latinLnBrk="0" hangingPunct="1">
              <a:lnSpc>
                <a:spcPct val="100000"/>
              </a:lnSpc>
              <a:spcBef>
                <a:spcPct val="20000"/>
              </a:spcBef>
              <a:spcAft>
                <a:spcPts val="0"/>
              </a:spcAft>
              <a:buClrTx/>
              <a:buSzTx/>
              <a:buFont typeface="Arial"/>
              <a:buChar char="–"/>
              <a:tabLst/>
              <a:defRPr sz="2000">
                <a:solidFill>
                  <a:srgbClr val="030201"/>
                </a:solidFill>
                <a:latin typeface="Calibri" panose="020F0502020204030204" pitchFamily="34" charset="0"/>
              </a:defRPr>
            </a:lvl4pPr>
            <a:lvl5pPr marL="2057400" marR="0" indent="-228600" algn="l" defTabSz="457200" rtl="0" eaLnBrk="1" fontAlgn="auto" latinLnBrk="0" hangingPunct="1">
              <a:lnSpc>
                <a:spcPct val="100000"/>
              </a:lnSpc>
              <a:spcBef>
                <a:spcPct val="20000"/>
              </a:spcBef>
              <a:spcAft>
                <a:spcPts val="0"/>
              </a:spcAft>
              <a:buClrTx/>
              <a:buSzTx/>
              <a:buFont typeface="Arial" pitchFamily="34" charset="0"/>
              <a:buChar char="•"/>
              <a:tabLst/>
              <a:defRPr sz="2000">
                <a:solidFill>
                  <a:srgbClr val="030201"/>
                </a:solidFill>
                <a:latin typeface="Calibri" panose="020F0502020204030204" pitchFamily="34" charset="0"/>
              </a:defRPr>
            </a:lvl5p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1" i="0" u="none" strike="noStrike" kern="1200" cap="none" spc="0" normalizeH="0" baseline="0" noProof="0" smtClean="0">
                <a:ln>
                  <a:noFill/>
                </a:ln>
                <a:solidFill>
                  <a:srgbClr val="33006F"/>
                </a:solidFill>
                <a:effectLst/>
                <a:uLnTx/>
                <a:uFillTx/>
                <a:latin typeface="Calibri"/>
                <a:ea typeface="+mn-ea"/>
                <a:cs typeface="Arial" pitchFamily="34" charset="0"/>
              </a:rPr>
              <a:t>Click to edit Master text styles</a:t>
            </a:r>
          </a:p>
          <a:p>
            <a:pPr marL="342900" marR="0" lvl="1"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1" i="0" u="none" strike="noStrike" kern="1200" cap="none" spc="0" normalizeH="0" baseline="0" noProof="0" smtClean="0">
                <a:ln>
                  <a:noFill/>
                </a:ln>
                <a:solidFill>
                  <a:srgbClr val="33006F"/>
                </a:solidFill>
                <a:effectLst/>
                <a:uLnTx/>
                <a:uFillTx/>
                <a:latin typeface="Calibri"/>
                <a:ea typeface="+mn-ea"/>
                <a:cs typeface="Arial" pitchFamily="34" charset="0"/>
              </a:rPr>
              <a:t>Second level</a:t>
            </a:r>
          </a:p>
          <a:p>
            <a:pPr marL="342900" marR="0" lvl="2"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1" i="0" u="none" strike="noStrike" kern="1200" cap="none" spc="0" normalizeH="0" baseline="0" noProof="0" smtClean="0">
                <a:ln>
                  <a:noFill/>
                </a:ln>
                <a:solidFill>
                  <a:srgbClr val="33006F"/>
                </a:solidFill>
                <a:effectLst/>
                <a:uLnTx/>
                <a:uFillTx/>
                <a:latin typeface="Calibri"/>
                <a:ea typeface="+mn-ea"/>
                <a:cs typeface="Arial" pitchFamily="34" charset="0"/>
              </a:rPr>
              <a:t>Third level</a:t>
            </a:r>
          </a:p>
          <a:p>
            <a:pPr marL="342900" marR="0" lvl="3"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1" i="0" u="none" strike="noStrike" kern="1200" cap="none" spc="0" normalizeH="0" baseline="0" noProof="0" smtClean="0">
                <a:ln>
                  <a:noFill/>
                </a:ln>
                <a:solidFill>
                  <a:srgbClr val="33006F"/>
                </a:solidFill>
                <a:effectLst/>
                <a:uLnTx/>
                <a:uFillTx/>
                <a:latin typeface="Calibri"/>
                <a:ea typeface="+mn-ea"/>
                <a:cs typeface="Arial" pitchFamily="34" charset="0"/>
              </a:rPr>
              <a:t>Fourth level</a:t>
            </a:r>
          </a:p>
          <a:p>
            <a:pPr marL="342900" marR="0" lvl="4"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1" i="0" u="none" strike="noStrike" kern="1200" cap="none" spc="0" normalizeH="0" baseline="0" noProof="0" smtClean="0">
                <a:ln>
                  <a:noFill/>
                </a:ln>
                <a:solidFill>
                  <a:srgbClr val="33006F"/>
                </a:solidFill>
                <a:effectLst/>
                <a:uLnTx/>
                <a:uFillTx/>
                <a:latin typeface="Calibri"/>
                <a:ea typeface="+mn-ea"/>
                <a:cs typeface="Arial" pitchFamily="34" charset="0"/>
              </a:rPr>
              <a:t>Fifth level</a:t>
            </a:r>
            <a:endParaRPr kumimoji="0" lang="en-US" sz="2000" b="0" i="0" u="none" strike="noStrike" kern="1200" cap="none" spc="0" normalizeH="0" baseline="0" noProof="0" dirty="0">
              <a:ln>
                <a:noFill/>
              </a:ln>
              <a:solidFill>
                <a:srgbClr val="030201"/>
              </a:solidFill>
              <a:effectLst/>
              <a:uLnTx/>
              <a:uFillTx/>
              <a:latin typeface="Calibri"/>
              <a:ea typeface="+mn-ea"/>
              <a:cs typeface="Arial" pitchFamily="34" charset="0"/>
            </a:endParaRPr>
          </a:p>
        </p:txBody>
      </p:sp>
      <p:sp>
        <p:nvSpPr>
          <p:cNvPr id="2" name="Title 1"/>
          <p:cNvSpPr>
            <a:spLocks noGrp="1"/>
          </p:cNvSpPr>
          <p:nvPr>
            <p:ph type="title"/>
          </p:nvPr>
        </p:nvSpPr>
        <p:spPr>
          <a:xfrm>
            <a:off x="228600" y="209548"/>
            <a:ext cx="8686800" cy="723902"/>
          </a:xfrm>
        </p:spPr>
        <p:txBody>
          <a:bodyPr lIns="0" tIns="0" rIns="0" bIns="0" anchor="ctr">
            <a:normAutofit/>
          </a:bodyPr>
          <a:lstStyle>
            <a:lvl1pPr algn="l">
              <a:defRPr sz="3600" b="1" cap="all">
                <a:solidFill>
                  <a:schemeClr val="tx1"/>
                </a:solidFill>
                <a:latin typeface="Calibri" panose="020F0502020204030204"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26609965"/>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_no background">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0" y="1905000"/>
            <a:ext cx="8229600" cy="1905000"/>
          </a:xfrm>
        </p:spPr>
        <p:txBody>
          <a:bodyPr lIns="0" tIns="0" rIns="0" bIns="0" anchor="t">
            <a:noAutofit/>
          </a:bodyPr>
          <a:lstStyle>
            <a:lvl1pPr>
              <a:lnSpc>
                <a:spcPts val="4000"/>
              </a:lnSpc>
              <a:spcAft>
                <a:spcPts val="0"/>
              </a:spcAft>
              <a:defRPr sz="4000" b="1" cap="all" spc="250" baseline="0">
                <a:solidFill>
                  <a:schemeClr val="tx1"/>
                </a:solidFill>
                <a:latin typeface="Calibri" panose="020F0502020204030204" pitchFamily="34" charset="0"/>
                <a:cs typeface="Arial" pitchFamily="34" charset="0"/>
              </a:defRPr>
            </a:lvl1pPr>
          </a:lstStyle>
          <a:p>
            <a:r>
              <a:rPr lang="en-US" dirty="0" smtClean="0"/>
              <a:t>TITLE HEADLINE GOES HERE. PREFERRABLY IN ALL CAPS AND NO MORE THAN THREE LINES.</a:t>
            </a:r>
            <a:endParaRPr lang="en-US" dirty="0"/>
          </a:p>
        </p:txBody>
      </p:sp>
      <p:sp>
        <p:nvSpPr>
          <p:cNvPr id="3" name="Subtitle 2"/>
          <p:cNvSpPr>
            <a:spLocks noGrp="1"/>
          </p:cNvSpPr>
          <p:nvPr>
            <p:ph type="subTitle" idx="1"/>
          </p:nvPr>
        </p:nvSpPr>
        <p:spPr>
          <a:xfrm>
            <a:off x="1362075" y="4267200"/>
            <a:ext cx="6400800" cy="634997"/>
          </a:xfrm>
        </p:spPr>
        <p:txBody>
          <a:bodyPr lIns="0" tIns="0" rIns="0" bIns="0">
            <a:noAutofit/>
          </a:bodyPr>
          <a:lstStyle>
            <a:lvl1pPr marL="0" indent="0" algn="ctr">
              <a:lnSpc>
                <a:spcPts val="2500"/>
              </a:lnSpc>
              <a:spcBef>
                <a:spcPts val="0"/>
              </a:spcBef>
              <a:buNone/>
              <a:defRPr sz="2000" b="0" cap="all">
                <a:solidFill>
                  <a:schemeClr val="tx1"/>
                </a:solidFill>
                <a:latin typeface="Calibri" panose="020F0502020204030204"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TextBox 8"/>
          <p:cNvSpPr txBox="1"/>
          <p:nvPr userDrawn="1"/>
        </p:nvSpPr>
        <p:spPr>
          <a:xfrm>
            <a:off x="200025" y="104775"/>
            <a:ext cx="8763000" cy="369332"/>
          </a:xfrm>
          <a:prstGeom prst="rect">
            <a:avLst/>
          </a:prstGeom>
          <a:noFill/>
        </p:spPr>
        <p:txBody>
          <a:bodyPr wrap="square" rtlCol="0">
            <a:spAutoFit/>
          </a:bodyPr>
          <a:lstStyle/>
          <a:p>
            <a:pPr algn="ctr"/>
            <a:endParaRPr lang="en-US" dirty="0"/>
          </a:p>
        </p:txBody>
      </p:sp>
      <p:pic>
        <p:nvPicPr>
          <p:cNvPr id="6"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228600" y="304928"/>
            <a:ext cx="916581" cy="61716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1219200" y="325250"/>
            <a:ext cx="2722756" cy="60922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6224193" y="6477000"/>
            <a:ext cx="2409058" cy="1893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0058230"/>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Image_Primary">
    <p:spTree>
      <p:nvGrpSpPr>
        <p:cNvPr id="1" name=""/>
        <p:cNvGrpSpPr/>
        <p:nvPr/>
      </p:nvGrpSpPr>
      <p:grpSpPr>
        <a:xfrm>
          <a:off x="0" y="0"/>
          <a:ext cx="0" cy="0"/>
          <a:chOff x="0" y="0"/>
          <a:chExt cx="0" cy="0"/>
        </a:xfrm>
      </p:grpSpPr>
      <p:sp>
        <p:nvSpPr>
          <p:cNvPr id="9" name="Rectangle 8"/>
          <p:cNvSpPr/>
          <p:nvPr userDrawn="1"/>
        </p:nvSpPr>
        <p:spPr>
          <a:xfrm>
            <a:off x="0" y="-2"/>
            <a:ext cx="9144000" cy="1066802"/>
          </a:xfrm>
          <a:prstGeom prst="rect">
            <a:avLst/>
          </a:prstGeom>
          <a:solidFill>
            <a:schemeClr val="tx1"/>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228600" y="210312"/>
            <a:ext cx="8686800" cy="722376"/>
          </a:xfrm>
        </p:spPr>
        <p:txBody>
          <a:bodyPr lIns="0" tIns="0" rIns="0" bIns="0" anchor="ctr">
            <a:normAutofit/>
          </a:bodyPr>
          <a:lstStyle>
            <a:lvl1pPr>
              <a:defRPr sz="3600" b="1" cap="all">
                <a:solidFill>
                  <a:schemeClr val="bg1"/>
                </a:solidFill>
                <a:latin typeface="Calibri" panose="020F0502020204030204" pitchFamily="34" charset="0"/>
              </a:defRPr>
            </a:lvl1pPr>
          </a:lstStyle>
          <a:p>
            <a:r>
              <a:rPr lang="en-US" smtClean="0"/>
              <a:t>Click to edit Master title style</a:t>
            </a:r>
            <a:endParaRPr lang="en-US" dirty="0"/>
          </a:p>
        </p:txBody>
      </p:sp>
      <p:sp>
        <p:nvSpPr>
          <p:cNvPr id="7" name="Picture Placeholder 6"/>
          <p:cNvSpPr>
            <a:spLocks noGrp="1"/>
          </p:cNvSpPr>
          <p:nvPr>
            <p:ph type="pic" sz="quarter" idx="10"/>
          </p:nvPr>
        </p:nvSpPr>
        <p:spPr>
          <a:xfrm>
            <a:off x="495300" y="1295400"/>
            <a:ext cx="3771900" cy="5029200"/>
          </a:xfrm>
        </p:spPr>
        <p:txBody>
          <a:bodyPr/>
          <a:lstStyle>
            <a:lvl1pPr>
              <a:buNone/>
              <a:defRPr>
                <a:latin typeface="+mj-lt"/>
              </a:defRPr>
            </a:lvl1pPr>
          </a:lstStyle>
          <a:p>
            <a:r>
              <a:rPr lang="en-US" smtClean="0"/>
              <a:t>Drag picture to placeholder or click icon to add</a:t>
            </a:r>
            <a:endParaRPr lang="en-US" dirty="0"/>
          </a:p>
        </p:txBody>
      </p:sp>
      <p:sp>
        <p:nvSpPr>
          <p:cNvPr id="10" name="Text Placeholder 9"/>
          <p:cNvSpPr>
            <a:spLocks noGrp="1"/>
          </p:cNvSpPr>
          <p:nvPr>
            <p:ph type="body" sz="quarter" idx="11"/>
          </p:nvPr>
        </p:nvSpPr>
        <p:spPr>
          <a:xfrm>
            <a:off x="4591050" y="1295400"/>
            <a:ext cx="4114800" cy="5029200"/>
          </a:xfrm>
        </p:spPr>
        <p:txBody>
          <a:bodyPr anchor="ctr"/>
          <a:lstStyle>
            <a:lvl1pPr marL="0" indent="0">
              <a:buNone/>
              <a:defRPr sz="2400">
                <a:latin typeface="+mj-lt"/>
              </a:defRPr>
            </a:lvl1pPr>
            <a:lvl2pPr>
              <a:defRPr sz="2000">
                <a:latin typeface="+mj-lt"/>
              </a:defRPr>
            </a:lvl2pPr>
            <a:lvl3pPr>
              <a:defRPr sz="1800">
                <a:latin typeface="+mj-lt"/>
              </a:defRPr>
            </a:lvl3pPr>
            <a:lvl4pPr>
              <a:defRPr sz="1600">
                <a:latin typeface="+mj-lt"/>
              </a:defRPr>
            </a:lvl4pPr>
            <a:lvl5pPr>
              <a:defRPr sz="1600">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Image_Small">
    <p:spTree>
      <p:nvGrpSpPr>
        <p:cNvPr id="1" name=""/>
        <p:cNvGrpSpPr/>
        <p:nvPr/>
      </p:nvGrpSpPr>
      <p:grpSpPr>
        <a:xfrm>
          <a:off x="0" y="0"/>
          <a:ext cx="0" cy="0"/>
          <a:chOff x="0" y="0"/>
          <a:chExt cx="0" cy="0"/>
        </a:xfrm>
      </p:grpSpPr>
      <p:sp>
        <p:nvSpPr>
          <p:cNvPr id="9" name="Rectangle 8"/>
          <p:cNvSpPr/>
          <p:nvPr userDrawn="1"/>
        </p:nvSpPr>
        <p:spPr>
          <a:xfrm>
            <a:off x="0" y="-2"/>
            <a:ext cx="9144000" cy="1066802"/>
          </a:xfrm>
          <a:prstGeom prst="rect">
            <a:avLst/>
          </a:prstGeom>
          <a:solidFill>
            <a:schemeClr val="tx1"/>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7" name="Picture Placeholder 6"/>
          <p:cNvSpPr>
            <a:spLocks noGrp="1"/>
          </p:cNvSpPr>
          <p:nvPr>
            <p:ph type="pic" sz="quarter" idx="10"/>
          </p:nvPr>
        </p:nvSpPr>
        <p:spPr>
          <a:xfrm>
            <a:off x="5334000" y="1399032"/>
            <a:ext cx="3352800" cy="4059936"/>
          </a:xfrm>
        </p:spPr>
        <p:txBody>
          <a:bodyPr/>
          <a:lstStyle>
            <a:lvl1pPr>
              <a:buNone/>
              <a:defRPr>
                <a:latin typeface="Calibri" panose="020F0502020204030204" pitchFamily="34" charset="0"/>
              </a:defRPr>
            </a:lvl1pPr>
          </a:lstStyle>
          <a:p>
            <a:r>
              <a:rPr lang="en-US" smtClean="0"/>
              <a:t>Drag picture to placeholder or click icon to add</a:t>
            </a:r>
            <a:endParaRPr lang="en-US" dirty="0"/>
          </a:p>
        </p:txBody>
      </p:sp>
      <p:sp>
        <p:nvSpPr>
          <p:cNvPr id="10" name="Text Placeholder 9"/>
          <p:cNvSpPr>
            <a:spLocks noGrp="1"/>
          </p:cNvSpPr>
          <p:nvPr>
            <p:ph type="body" sz="quarter" idx="11"/>
          </p:nvPr>
        </p:nvSpPr>
        <p:spPr>
          <a:xfrm>
            <a:off x="457200" y="1447800"/>
            <a:ext cx="4648200" cy="5105400"/>
          </a:xfrm>
        </p:spPr>
        <p:txBody>
          <a:bodyPr anchor="t"/>
          <a:lstStyle>
            <a:lvl1pPr marL="0" indent="0">
              <a:buNone/>
              <a:defRPr sz="2400">
                <a:latin typeface="Calibri" panose="020F0502020204030204" pitchFamily="34" charset="0"/>
              </a:defRPr>
            </a:lvl1pPr>
            <a:lvl2pPr>
              <a:defRPr sz="2000">
                <a:latin typeface="Calibri" panose="020F0502020204030204" pitchFamily="34" charset="0"/>
              </a:defRPr>
            </a:lvl2pPr>
            <a:lvl3pPr>
              <a:defRPr sz="1800">
                <a:latin typeface="Calibri" panose="020F0502020204030204" pitchFamily="34" charset="0"/>
              </a:defRPr>
            </a:lvl3pPr>
            <a:lvl4pPr>
              <a:defRPr sz="1600">
                <a:latin typeface="Calibri" panose="020F0502020204030204" pitchFamily="34" charset="0"/>
              </a:defRPr>
            </a:lvl4pPr>
            <a:lvl5pPr>
              <a:defRPr sz="1600">
                <a:latin typeface="Calibri" panose="020F050202020403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7"/>
          <p:cNvSpPr>
            <a:spLocks noGrp="1"/>
          </p:cNvSpPr>
          <p:nvPr>
            <p:ph type="body" sz="quarter" idx="12" hasCustomPrompt="1"/>
          </p:nvPr>
        </p:nvSpPr>
        <p:spPr>
          <a:xfrm>
            <a:off x="5334000" y="5486400"/>
            <a:ext cx="3352800" cy="838200"/>
          </a:xfrm>
        </p:spPr>
        <p:txBody>
          <a:bodyPr>
            <a:normAutofit/>
          </a:bodyPr>
          <a:lstStyle>
            <a:lvl1pPr marL="342900" marR="0" indent="-342900" algn="ctr" defTabSz="457200" rtl="0" eaLnBrk="1" fontAlgn="auto" latinLnBrk="0" hangingPunct="1">
              <a:lnSpc>
                <a:spcPct val="100000"/>
              </a:lnSpc>
              <a:spcBef>
                <a:spcPct val="20000"/>
              </a:spcBef>
              <a:spcAft>
                <a:spcPts val="0"/>
              </a:spcAft>
              <a:buClrTx/>
              <a:buSzTx/>
              <a:buFont typeface="Arial"/>
              <a:buNone/>
              <a:tabLst/>
              <a:defRPr sz="1600" cap="none" baseline="0">
                <a:latin typeface="Calibri" panose="020F0502020204030204" pitchFamily="34" charset="0"/>
              </a:defRPr>
            </a:lvl1pPr>
          </a:lstStyle>
          <a:p>
            <a:pPr lvl="0"/>
            <a:r>
              <a:rPr lang="en-US" dirty="0" smtClean="0"/>
              <a:t>Caption text in black, Size 16.</a:t>
            </a:r>
          </a:p>
          <a:p>
            <a:pPr lvl="0"/>
            <a:endParaRPr lang="en-US" dirty="0"/>
          </a:p>
        </p:txBody>
      </p:sp>
      <p:sp>
        <p:nvSpPr>
          <p:cNvPr id="12" name="Title 1"/>
          <p:cNvSpPr>
            <a:spLocks noGrp="1"/>
          </p:cNvSpPr>
          <p:nvPr>
            <p:ph type="title"/>
          </p:nvPr>
        </p:nvSpPr>
        <p:spPr>
          <a:xfrm>
            <a:off x="228600" y="210312"/>
            <a:ext cx="8686800" cy="722376"/>
          </a:xfrm>
        </p:spPr>
        <p:txBody>
          <a:bodyPr lIns="0" tIns="0" rIns="0" bIns="0" anchor="ctr">
            <a:normAutofit/>
          </a:bodyPr>
          <a:lstStyle>
            <a:lvl1pPr>
              <a:defRPr sz="3600" b="1" cap="all">
                <a:solidFill>
                  <a:schemeClr val="bg1"/>
                </a:solidFill>
                <a:latin typeface="Calibri" panose="020F0502020204030204" pitchFamily="34" charset="0"/>
              </a:defRPr>
            </a:lvl1pPr>
          </a:lstStyle>
          <a:p>
            <a:r>
              <a:rPr lang="en-US" smtClean="0"/>
              <a:t>Click to edit Master title style</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orizontal Text Image_Single">
    <p:spTree>
      <p:nvGrpSpPr>
        <p:cNvPr id="1" name=""/>
        <p:cNvGrpSpPr/>
        <p:nvPr/>
      </p:nvGrpSpPr>
      <p:grpSpPr>
        <a:xfrm>
          <a:off x="0" y="0"/>
          <a:ext cx="0" cy="0"/>
          <a:chOff x="0" y="0"/>
          <a:chExt cx="0" cy="0"/>
        </a:xfrm>
      </p:grpSpPr>
      <p:sp>
        <p:nvSpPr>
          <p:cNvPr id="9" name="Rectangle 8"/>
          <p:cNvSpPr/>
          <p:nvPr userDrawn="1"/>
        </p:nvSpPr>
        <p:spPr>
          <a:xfrm flipV="1">
            <a:off x="0" y="2438400"/>
            <a:ext cx="9144000" cy="910673"/>
          </a:xfrm>
          <a:prstGeom prst="rect">
            <a:avLst/>
          </a:prstGeom>
          <a:solidFill>
            <a:schemeClr val="tx1"/>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457200" y="2523066"/>
            <a:ext cx="8229600" cy="753534"/>
          </a:xfrm>
        </p:spPr>
        <p:txBody>
          <a:bodyPr lIns="0" tIns="0" rIns="0" bIns="0" anchor="ctr">
            <a:normAutofit/>
          </a:bodyPr>
          <a:lstStyle>
            <a:lvl1pPr>
              <a:defRPr sz="3600" b="1" cap="all">
                <a:solidFill>
                  <a:schemeClr val="bg1"/>
                </a:solidFill>
                <a:latin typeface="Calibri" panose="020F050202020403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838200" y="3581400"/>
            <a:ext cx="7611536" cy="2438400"/>
          </a:xfrm>
        </p:spPr>
        <p:txBody>
          <a:bodyPr lIns="91440" tIns="0" rIns="0" bIns="0"/>
          <a:lstStyle>
            <a:lvl1pPr marL="0" indent="0">
              <a:lnSpc>
                <a:spcPct val="100000"/>
              </a:lnSpc>
              <a:spcBef>
                <a:spcPts val="0"/>
              </a:spcBef>
              <a:spcAft>
                <a:spcPts val="0"/>
              </a:spcAft>
              <a:buNone/>
              <a:defRPr sz="3200" spc="50">
                <a:solidFill>
                  <a:srgbClr val="33006F"/>
                </a:solidFill>
                <a:latin typeface="+mj-lt"/>
              </a:defRPr>
            </a:lvl1pPr>
            <a:lvl2pPr marL="457200" indent="-114300">
              <a:lnSpc>
                <a:spcPct val="100000"/>
              </a:lnSpc>
              <a:spcBef>
                <a:spcPts val="600"/>
              </a:spcBef>
              <a:spcAft>
                <a:spcPts val="600"/>
              </a:spcAft>
              <a:buClr>
                <a:srgbClr val="595B5A"/>
              </a:buClr>
              <a:buFont typeface="Arial"/>
              <a:buChar char="•"/>
              <a:defRPr sz="2800">
                <a:solidFill>
                  <a:srgbClr val="030201"/>
                </a:solidFill>
                <a:latin typeface="+mj-lt"/>
              </a:defRPr>
            </a:lvl2pPr>
            <a:lvl3pPr marL="571500" indent="-114300">
              <a:lnSpc>
                <a:spcPct val="100000"/>
              </a:lnSpc>
              <a:spcBef>
                <a:spcPts val="600"/>
              </a:spcBef>
              <a:spcAft>
                <a:spcPts val="600"/>
              </a:spcAft>
              <a:buClr>
                <a:srgbClr val="595B5A"/>
              </a:buClr>
              <a:defRPr sz="2400">
                <a:solidFill>
                  <a:srgbClr val="030201"/>
                </a:solidFill>
                <a:latin typeface="+mj-lt"/>
              </a:defRPr>
            </a:lvl3pPr>
            <a:lvl4pPr marL="685800" indent="-114300">
              <a:lnSpc>
                <a:spcPct val="100000"/>
              </a:lnSpc>
              <a:spcBef>
                <a:spcPts val="600"/>
              </a:spcBef>
              <a:spcAft>
                <a:spcPts val="600"/>
              </a:spcAft>
              <a:buClr>
                <a:srgbClr val="595B5A"/>
              </a:buClr>
              <a:buFont typeface="Arial"/>
              <a:buChar char="•"/>
              <a:defRPr sz="2000">
                <a:solidFill>
                  <a:srgbClr val="030201"/>
                </a:solidFill>
                <a:latin typeface="+mj-lt"/>
              </a:defRPr>
            </a:lvl4pPr>
            <a:lvl5pPr marL="800100" indent="-114300">
              <a:lnSpc>
                <a:spcPct val="100000"/>
              </a:lnSpc>
              <a:spcBef>
                <a:spcPts val="600"/>
              </a:spcBef>
              <a:spcAft>
                <a:spcPts val="600"/>
              </a:spcAft>
              <a:buClr>
                <a:srgbClr val="595B5A"/>
              </a:buClr>
              <a:buFont typeface="Arial"/>
              <a:buChar char="•"/>
              <a:defRPr sz="2000">
                <a:solidFill>
                  <a:srgbClr val="030201"/>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Picture Placeholder 15"/>
          <p:cNvSpPr>
            <a:spLocks noGrp="1"/>
          </p:cNvSpPr>
          <p:nvPr>
            <p:ph type="pic" sz="quarter" idx="13"/>
          </p:nvPr>
        </p:nvSpPr>
        <p:spPr>
          <a:xfrm>
            <a:off x="0" y="0"/>
            <a:ext cx="9144000" cy="2598738"/>
          </a:xfrm>
        </p:spPr>
        <p:txBody>
          <a:bodyPr/>
          <a:lstStyle>
            <a:lvl1pPr>
              <a:buNone/>
              <a:defRPr/>
            </a:lvl1pPr>
          </a:lstStyle>
          <a:p>
            <a:r>
              <a:rPr lang="en-US" smtClean="0"/>
              <a:t>Drag picture to placeholder or click icon to add</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orizontal Text Image_multiple">
    <p:spTree>
      <p:nvGrpSpPr>
        <p:cNvPr id="1" name=""/>
        <p:cNvGrpSpPr/>
        <p:nvPr/>
      </p:nvGrpSpPr>
      <p:grpSpPr>
        <a:xfrm>
          <a:off x="0" y="0"/>
          <a:ext cx="0" cy="0"/>
          <a:chOff x="0" y="0"/>
          <a:chExt cx="0" cy="0"/>
        </a:xfrm>
      </p:grpSpPr>
      <p:sp>
        <p:nvSpPr>
          <p:cNvPr id="10" name="Rectangle 9"/>
          <p:cNvSpPr/>
          <p:nvPr userDrawn="1"/>
        </p:nvSpPr>
        <p:spPr>
          <a:xfrm flipV="1">
            <a:off x="0" y="2438400"/>
            <a:ext cx="9144000" cy="910673"/>
          </a:xfrm>
          <a:prstGeom prst="rect">
            <a:avLst/>
          </a:prstGeom>
          <a:solidFill>
            <a:schemeClr val="tx1"/>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9" name="Picture Placeholder 18"/>
          <p:cNvSpPr>
            <a:spLocks noGrp="1"/>
          </p:cNvSpPr>
          <p:nvPr>
            <p:ph type="pic" sz="quarter" idx="13"/>
          </p:nvPr>
        </p:nvSpPr>
        <p:spPr>
          <a:xfrm>
            <a:off x="0" y="0"/>
            <a:ext cx="4081463" cy="2438400"/>
          </a:xfrm>
        </p:spPr>
        <p:txBody>
          <a:bodyPr/>
          <a:lstStyle>
            <a:lvl1pPr>
              <a:buNone/>
              <a:defRPr/>
            </a:lvl1pPr>
          </a:lstStyle>
          <a:p>
            <a:r>
              <a:rPr lang="en-US" smtClean="0"/>
              <a:t>Drag picture to placeholder or click icon to add</a:t>
            </a:r>
            <a:endParaRPr lang="en-US"/>
          </a:p>
        </p:txBody>
      </p:sp>
      <p:sp>
        <p:nvSpPr>
          <p:cNvPr id="23" name="Picture Placeholder 22"/>
          <p:cNvSpPr>
            <a:spLocks noGrp="1"/>
          </p:cNvSpPr>
          <p:nvPr>
            <p:ph type="pic" sz="quarter" idx="15"/>
          </p:nvPr>
        </p:nvSpPr>
        <p:spPr>
          <a:xfrm>
            <a:off x="4081463" y="1433512"/>
            <a:ext cx="2938462" cy="1004888"/>
          </a:xfrm>
        </p:spPr>
        <p:txBody>
          <a:bodyPr/>
          <a:lstStyle>
            <a:lvl1pPr>
              <a:buNone/>
              <a:defRPr/>
            </a:lvl1pPr>
          </a:lstStyle>
          <a:p>
            <a:r>
              <a:rPr lang="en-US" smtClean="0"/>
              <a:t>Drag picture to placeholder or click icon to add</a:t>
            </a:r>
            <a:endParaRPr lang="en-US" dirty="0"/>
          </a:p>
        </p:txBody>
      </p:sp>
      <p:sp>
        <p:nvSpPr>
          <p:cNvPr id="25" name="Picture Placeholder 24"/>
          <p:cNvSpPr>
            <a:spLocks noGrp="1"/>
          </p:cNvSpPr>
          <p:nvPr>
            <p:ph type="pic" sz="quarter" idx="16"/>
          </p:nvPr>
        </p:nvSpPr>
        <p:spPr>
          <a:xfrm>
            <a:off x="7019925" y="3704"/>
            <a:ext cx="2124075" cy="2434696"/>
          </a:xfrm>
        </p:spPr>
        <p:txBody>
          <a:bodyPr/>
          <a:lstStyle>
            <a:lvl1pPr>
              <a:buNone/>
              <a:defRPr/>
            </a:lvl1pPr>
          </a:lstStyle>
          <a:p>
            <a:r>
              <a:rPr lang="en-US" smtClean="0"/>
              <a:t>Drag picture to placeholder or click icon to add</a:t>
            </a:r>
            <a:endParaRPr lang="en-US"/>
          </a:p>
        </p:txBody>
      </p:sp>
      <p:sp>
        <p:nvSpPr>
          <p:cNvPr id="2" name="Title 1"/>
          <p:cNvSpPr>
            <a:spLocks noGrp="1"/>
          </p:cNvSpPr>
          <p:nvPr>
            <p:ph type="title"/>
          </p:nvPr>
        </p:nvSpPr>
        <p:spPr>
          <a:xfrm>
            <a:off x="457200" y="2599267"/>
            <a:ext cx="8229600" cy="753534"/>
          </a:xfrm>
        </p:spPr>
        <p:txBody>
          <a:bodyPr lIns="0" tIns="0" rIns="0" bIns="0" anchor="ctr">
            <a:normAutofit/>
          </a:bodyPr>
          <a:lstStyle>
            <a:lvl1pPr>
              <a:defRPr sz="3200" cap="all">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838200" y="3657600"/>
            <a:ext cx="7620000" cy="2362200"/>
          </a:xfrm>
        </p:spPr>
        <p:txBody>
          <a:bodyPr lIns="91440" tIns="0" rIns="0" bIns="0"/>
          <a:lstStyle>
            <a:lvl1pPr marL="0" indent="0">
              <a:lnSpc>
                <a:spcPct val="100000"/>
              </a:lnSpc>
              <a:spcBef>
                <a:spcPts val="0"/>
              </a:spcBef>
              <a:spcAft>
                <a:spcPts val="0"/>
              </a:spcAft>
              <a:buNone/>
              <a:defRPr sz="3000" spc="50">
                <a:solidFill>
                  <a:srgbClr val="33006F"/>
                </a:solidFill>
              </a:defRPr>
            </a:lvl1pPr>
            <a:lvl2pPr marL="1143000" indent="-109538">
              <a:lnSpc>
                <a:spcPct val="100000"/>
              </a:lnSpc>
              <a:spcBef>
                <a:spcPts val="600"/>
              </a:spcBef>
              <a:spcAft>
                <a:spcPts val="600"/>
              </a:spcAft>
              <a:buClr>
                <a:srgbClr val="595B5A"/>
              </a:buClr>
              <a:buFont typeface="Arial"/>
              <a:buChar char="•"/>
              <a:defRPr sz="2600">
                <a:solidFill>
                  <a:srgbClr val="030201"/>
                </a:solidFill>
              </a:defRPr>
            </a:lvl2pPr>
            <a:lvl3pPr marL="1262063" indent="-119063">
              <a:lnSpc>
                <a:spcPct val="100000"/>
              </a:lnSpc>
              <a:spcBef>
                <a:spcPts val="600"/>
              </a:spcBef>
              <a:spcAft>
                <a:spcPts val="600"/>
              </a:spcAft>
              <a:buClr>
                <a:srgbClr val="595B5A"/>
              </a:buClr>
              <a:defRPr sz="2200">
                <a:solidFill>
                  <a:srgbClr val="030201"/>
                </a:solidFill>
              </a:defRPr>
            </a:lvl3pPr>
            <a:lvl4pPr marL="1371600" indent="-109538">
              <a:lnSpc>
                <a:spcPct val="100000"/>
              </a:lnSpc>
              <a:spcBef>
                <a:spcPts val="600"/>
              </a:spcBef>
              <a:spcAft>
                <a:spcPts val="600"/>
              </a:spcAft>
              <a:buClr>
                <a:srgbClr val="595B5A"/>
              </a:buClr>
              <a:buFont typeface="Arial"/>
              <a:buChar char="•"/>
              <a:defRPr sz="1800">
                <a:solidFill>
                  <a:srgbClr val="030201"/>
                </a:solidFill>
              </a:defRPr>
            </a:lvl4pPr>
            <a:lvl5pPr marL="1490663" indent="-119063">
              <a:lnSpc>
                <a:spcPct val="100000"/>
              </a:lnSpc>
              <a:spcBef>
                <a:spcPts val="600"/>
              </a:spcBef>
              <a:spcAft>
                <a:spcPts val="600"/>
              </a:spcAft>
              <a:buClr>
                <a:srgbClr val="595B5A"/>
              </a:buClr>
              <a:buFont typeface="Arial"/>
              <a:buChar char="•"/>
              <a:defRPr sz="1800">
                <a:solidFill>
                  <a:srgbClr val="03020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1" name="Picture Placeholder 20"/>
          <p:cNvSpPr>
            <a:spLocks noGrp="1"/>
          </p:cNvSpPr>
          <p:nvPr>
            <p:ph type="pic" sz="quarter" idx="14"/>
          </p:nvPr>
        </p:nvSpPr>
        <p:spPr>
          <a:xfrm>
            <a:off x="4081463" y="0"/>
            <a:ext cx="2938462" cy="1433512"/>
          </a:xfrm>
        </p:spPr>
        <p:txBody>
          <a:bodyPr/>
          <a:lstStyle>
            <a:lvl1pPr>
              <a:buNone/>
              <a:defRPr/>
            </a:lvl1pPr>
          </a:lstStyle>
          <a:p>
            <a:r>
              <a:rPr lang="en-US" smtClean="0"/>
              <a:t>Drag picture to placeholder or click icon to add</a:t>
            </a:r>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828800" y="4953000"/>
            <a:ext cx="5486400" cy="457200"/>
          </a:xfrm>
        </p:spPr>
        <p:txBody>
          <a:bodyPr anchor="b">
            <a:noAutofit/>
          </a:bodyPr>
          <a:lstStyle>
            <a:lvl1pPr algn="l">
              <a:defRPr sz="2400" b="1"/>
            </a:lvl1pPr>
          </a:lstStyle>
          <a:p>
            <a:r>
              <a:rPr lang="en-US" dirty="0" smtClean="0"/>
              <a:t>Click to edit title style</a:t>
            </a:r>
            <a:endParaRPr lang="en-US" dirty="0"/>
          </a:p>
        </p:txBody>
      </p:sp>
      <p:sp>
        <p:nvSpPr>
          <p:cNvPr id="4" name="Text Placeholder 3"/>
          <p:cNvSpPr>
            <a:spLocks noGrp="1"/>
          </p:cNvSpPr>
          <p:nvPr>
            <p:ph type="body" sz="half" idx="2"/>
          </p:nvPr>
        </p:nvSpPr>
        <p:spPr>
          <a:xfrm>
            <a:off x="2057400" y="5443538"/>
            <a:ext cx="5105400" cy="804862"/>
          </a:xfrm>
        </p:spPr>
        <p:txBody>
          <a:bodyPr>
            <a:normAutofit/>
          </a:bodyPr>
          <a:lstStyle>
            <a:lvl1pPr marL="0" indent="0">
              <a:buNone/>
              <a:defRPr sz="1800">
                <a:solidFill>
                  <a:srgbClr val="03020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733800" y="6553200"/>
            <a:ext cx="2133600" cy="304800"/>
          </a:xfrm>
          <a:prstGeom prst="rect">
            <a:avLst/>
          </a:prstGeom>
        </p:spPr>
        <p:txBody>
          <a:bodyPr anchor="b"/>
          <a:lstStyle>
            <a:lvl1pPr>
              <a:defRPr sz="1200">
                <a:latin typeface="Arial" pitchFamily="34" charset="0"/>
                <a:cs typeface="Arial" pitchFamily="34" charset="0"/>
              </a:defRPr>
            </a:lvl1pPr>
          </a:lstStyle>
          <a:p>
            <a:endParaRPr lang="en-US" dirty="0"/>
          </a:p>
        </p:txBody>
      </p:sp>
      <p:sp>
        <p:nvSpPr>
          <p:cNvPr id="6" name="Footer Placeholder 5"/>
          <p:cNvSpPr>
            <a:spLocks noGrp="1"/>
          </p:cNvSpPr>
          <p:nvPr>
            <p:ph type="ftr" sz="quarter" idx="11"/>
          </p:nvPr>
        </p:nvSpPr>
        <p:spPr>
          <a:xfrm>
            <a:off x="3124200" y="6248400"/>
            <a:ext cx="2895600" cy="365125"/>
          </a:xfrm>
          <a:prstGeom prst="rect">
            <a:avLst/>
          </a:prstGeom>
        </p:spPr>
        <p:txBody>
          <a:bodyPr/>
          <a:lstStyle>
            <a:lvl1pPr>
              <a:defRPr sz="1200">
                <a:latin typeface="Arial" pitchFamily="34" charset="0"/>
                <a:cs typeface="Arial" pitchFamily="34" charset="0"/>
              </a:defRPr>
            </a:lvl1pPr>
          </a:lstStyle>
          <a:p>
            <a:endParaRPr lang="en-US" dirty="0"/>
          </a:p>
        </p:txBody>
      </p:sp>
      <p:sp>
        <p:nvSpPr>
          <p:cNvPr id="10" name="Media Placeholder 9"/>
          <p:cNvSpPr>
            <a:spLocks noGrp="1"/>
          </p:cNvSpPr>
          <p:nvPr>
            <p:ph type="media" sz="quarter" idx="13"/>
          </p:nvPr>
        </p:nvSpPr>
        <p:spPr>
          <a:xfrm>
            <a:off x="1828800" y="228600"/>
            <a:ext cx="5486400" cy="4648200"/>
          </a:xfrm>
        </p:spPr>
        <p:txBody>
          <a:bodyPr/>
          <a:lstStyle>
            <a:lvl1pPr algn="l">
              <a:buNone/>
              <a:defRPr/>
            </a:lvl1pPr>
          </a:lstStyle>
          <a:p>
            <a:r>
              <a:rPr lang="en-US" smtClean="0"/>
              <a:t>Click icon to add media</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theme" Target="../theme/theme1.xml"/><Relationship Id="rId21" Type="http://schemas.openxmlformats.org/officeDocument/2006/relationships/image" Target="../media/image1.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
            <a:ext cx="822960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447800"/>
            <a:ext cx="8229600" cy="480059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8458200" y="6629400"/>
            <a:ext cx="685800" cy="237067"/>
          </a:xfrm>
          <a:prstGeom prst="rect">
            <a:avLst/>
          </a:prstGeom>
        </p:spPr>
        <p:txBody>
          <a:bodyPr lIns="0" tIns="0" rIns="91440" bIns="45720" anchor="b"/>
          <a:lstStyle>
            <a:lvl1pPr algn="r">
              <a:defRPr sz="1200">
                <a:solidFill>
                  <a:schemeClr val="tx1"/>
                </a:solidFill>
              </a:defRPr>
            </a:lvl1pPr>
          </a:lstStyle>
          <a:p>
            <a:fld id="{206C7CE5-3225-8743-B368-1C50B11BFD71}" type="slidenum">
              <a:rPr lang="en-US" smtClean="0"/>
              <a:pPr/>
              <a:t>‹#›</a:t>
            </a:fld>
            <a:endParaRPr lang="en-US" dirty="0"/>
          </a:p>
        </p:txBody>
      </p:sp>
      <p:pic>
        <p:nvPicPr>
          <p:cNvPr id="8" name="Picture 5" descr="C:\Users\baldwl\Desktop\Signature_Left_Purple_RGB_1.png"/>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6545510" y="6491487"/>
            <a:ext cx="2313492" cy="181372"/>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65" r:id="rId1"/>
    <p:sldLayoutId id="2147483661" r:id="rId2"/>
    <p:sldLayoutId id="2147483676" r:id="rId3"/>
    <p:sldLayoutId id="2147483677" r:id="rId4"/>
    <p:sldLayoutId id="2147483668" r:id="rId5"/>
    <p:sldLayoutId id="2147483669" r:id="rId6"/>
    <p:sldLayoutId id="2147483662" r:id="rId7"/>
    <p:sldLayoutId id="2147483663" r:id="rId8"/>
    <p:sldLayoutId id="2147483657" r:id="rId9"/>
    <p:sldLayoutId id="2147483664" r:id="rId10"/>
    <p:sldLayoutId id="2147483666" r:id="rId11"/>
    <p:sldLayoutId id="2147483655" r:id="rId12"/>
    <p:sldLayoutId id="2147483670" r:id="rId13"/>
    <p:sldLayoutId id="2147483673" r:id="rId14"/>
    <p:sldLayoutId id="2147483672" r:id="rId15"/>
    <p:sldLayoutId id="2147483671" r:id="rId16"/>
    <p:sldLayoutId id="2147483674" r:id="rId17"/>
    <p:sldLayoutId id="2147483675" r:id="rId18"/>
    <p:sldLayoutId id="2147483667" r:id="rId19"/>
  </p:sldLayoutIdLst>
  <p:timing>
    <p:tnLst>
      <p:par>
        <p:cTn xmlns:p14="http://schemas.microsoft.com/office/powerpoint/2010/main" id="1" dur="indefinite" restart="never" nodeType="tmRoot"/>
      </p:par>
    </p:tnLst>
  </p:timing>
  <p:hf hdr="0" ftr="0" dt="0"/>
  <p:txStyles>
    <p:titleStyle>
      <a:lvl1pPr algn="l" defTabSz="457200" rtl="0" eaLnBrk="1" latinLnBrk="0" hangingPunct="1">
        <a:spcBef>
          <a:spcPct val="0"/>
        </a:spcBef>
        <a:buNone/>
        <a:defRPr sz="3600" b="1" kern="1200" cap="all" baseline="0">
          <a:solidFill>
            <a:srgbClr val="33006F"/>
          </a:solidFill>
          <a:latin typeface="+mn-lt"/>
          <a:ea typeface="+mj-ea"/>
          <a:cs typeface="Arial" pitchFamily="34" charset="0"/>
        </a:defRPr>
      </a:lvl1pPr>
    </p:titleStyle>
    <p:bodyStyle>
      <a:lvl1pPr marL="342900" indent="-342900" algn="l" defTabSz="457200" rtl="0" eaLnBrk="1" latinLnBrk="0" hangingPunct="1">
        <a:spcBef>
          <a:spcPct val="20000"/>
        </a:spcBef>
        <a:buFont typeface="Arial"/>
        <a:buChar char="•"/>
        <a:defRPr sz="3200" b="1" kern="1200">
          <a:solidFill>
            <a:srgbClr val="33006F"/>
          </a:solidFill>
          <a:latin typeface="+mn-lt"/>
          <a:ea typeface="+mn-ea"/>
          <a:cs typeface="Arial" pitchFamily="34" charset="0"/>
        </a:defRPr>
      </a:lvl1pPr>
      <a:lvl2pPr marL="742950" indent="-285750" algn="l" defTabSz="457200" rtl="0" eaLnBrk="1" latinLnBrk="0" hangingPunct="1">
        <a:spcBef>
          <a:spcPct val="20000"/>
        </a:spcBef>
        <a:buFont typeface="Arial"/>
        <a:buChar char="–"/>
        <a:defRPr sz="2800" kern="1200">
          <a:solidFill>
            <a:srgbClr val="030201"/>
          </a:solidFill>
          <a:latin typeface="+mn-lt"/>
          <a:ea typeface="+mn-ea"/>
          <a:cs typeface="Arial" pitchFamily="34" charset="0"/>
        </a:defRPr>
      </a:lvl2pPr>
      <a:lvl3pPr marL="1143000" indent="-228600" algn="l" defTabSz="457200" rtl="0" eaLnBrk="1" latinLnBrk="0" hangingPunct="1">
        <a:spcBef>
          <a:spcPct val="20000"/>
        </a:spcBef>
        <a:buFont typeface="Arial"/>
        <a:buChar char="•"/>
        <a:defRPr sz="2400" kern="1200">
          <a:solidFill>
            <a:schemeClr val="accent6">
              <a:lumMod val="50000"/>
              <a:lumOff val="50000"/>
            </a:schemeClr>
          </a:solidFill>
          <a:latin typeface="+mn-lt"/>
          <a:ea typeface="+mn-ea"/>
          <a:cs typeface="Arial" pitchFamily="34" charset="0"/>
        </a:defRPr>
      </a:lvl3pPr>
      <a:lvl4pPr marL="1600200" indent="-228600" algn="l" defTabSz="457200" rtl="0" eaLnBrk="1" latinLnBrk="0" hangingPunct="1">
        <a:spcBef>
          <a:spcPct val="20000"/>
        </a:spcBef>
        <a:buFont typeface="Arial"/>
        <a:buChar char="–"/>
        <a:defRPr sz="2000" kern="1200" baseline="0">
          <a:solidFill>
            <a:srgbClr val="030201"/>
          </a:solidFill>
          <a:latin typeface="+mn-lt"/>
          <a:ea typeface="+mn-ea"/>
          <a:cs typeface="Arial" pitchFamily="34" charset="0"/>
        </a:defRPr>
      </a:lvl4pPr>
      <a:lvl5pPr marL="2057400" indent="-228600" algn="l" defTabSz="457200" rtl="0" eaLnBrk="1" latinLnBrk="0" hangingPunct="1">
        <a:spcBef>
          <a:spcPct val="20000"/>
        </a:spcBef>
        <a:buFont typeface="Arial" pitchFamily="34" charset="0"/>
        <a:buChar char="•"/>
        <a:defRPr sz="2000" kern="1200">
          <a:solidFill>
            <a:srgbClr val="030201"/>
          </a:solidFill>
          <a:latin typeface="+mn-lt"/>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31.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png"/><Relationship Id="rId5" Type="http://schemas.openxmlformats.org/officeDocument/2006/relationships/image" Target="../media/image36.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39.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4" Type="http://schemas.openxmlformats.org/officeDocument/2006/relationships/image" Target="../media/image41.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4" Type="http://schemas.openxmlformats.org/officeDocument/2006/relationships/image" Target="../media/image43.png"/><Relationship Id="rId5" Type="http://schemas.openxmlformats.org/officeDocument/2006/relationships/image" Target="../media/image44.png"/><Relationship Id="rId6" Type="http://schemas.openxmlformats.org/officeDocument/2006/relationships/image" Target="../media/image45.png"/><Relationship Id="rId7" Type="http://schemas.openxmlformats.org/officeDocument/2006/relationships/image" Target="../media/image46.png"/><Relationship Id="rId8" Type="http://schemas.openxmlformats.org/officeDocument/2006/relationships/image" Target="../media/image47.png"/><Relationship Id="rId9" Type="http://schemas.openxmlformats.org/officeDocument/2006/relationships/image" Target="../media/image48.png"/><Relationship Id="rId10" Type="http://schemas.openxmlformats.org/officeDocument/2006/relationships/image" Target="../media/image49.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50.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chart" Target="../charts/char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5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5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hyperlink" Target="http://doi.org/10.1348/135910709X466063" TargetMode="External"/><Relationship Id="rId4" Type="http://schemas.openxmlformats.org/officeDocument/2006/relationships/hyperlink" Target="http://doi.org/10.1146/annurev.clinpsy.3.022806.091415" TargetMode="External"/><Relationship Id="rId5" Type="http://schemas.openxmlformats.org/officeDocument/2006/relationships/hyperlink" Target="http://doi.org/10.1093/ntr/ntt154" TargetMode="External"/><Relationship Id="rId6" Type="http://schemas.openxmlformats.org/officeDocument/2006/relationships/hyperlink" Target="http://cbsopenlab.com/wp-content/uploads/2012/10/26.-2014-Vilardaga-et-al-Contextual-Behavioral-Assex-in-Psychosis.pdf" TargetMode="External"/><Relationship Id="rId7" Type="http://schemas.openxmlformats.org/officeDocument/2006/relationships/hyperlink" Target="http://doi.org/10.1177/0963721413512856" TargetMode="External"/><Relationship Id="rId1" Type="http://schemas.openxmlformats.org/officeDocument/2006/relationships/slideLayout" Target="../slideLayouts/slideLayout2.xml"/><Relationship Id="rId2" Type="http://schemas.openxmlformats.org/officeDocument/2006/relationships/hyperlink" Target="http://doi.org/10.1093/schbul/sbr179"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cbsopenlab.com/" TargetMode="External"/><Relationship Id="rId4" Type="http://schemas.openxmlformats.org/officeDocument/2006/relationships/hyperlink" Target="http://smashingideas.com/" TargetMode="External"/><Relationship Id="rId5" Type="http://schemas.openxmlformats.org/officeDocument/2006/relationships/hyperlink" Target="http://www.uwmedicine.org/locations/addictions-program-harborview" TargetMode="External"/><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 Id="rId6"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23.png"/><Relationship Id="rId8"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7.png"/><Relationship Id="rId6"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1371600"/>
            <a:ext cx="7696200" cy="2062103"/>
          </a:xfrm>
          <a:prstGeom prst="rect">
            <a:avLst/>
          </a:prstGeom>
          <a:noFill/>
        </p:spPr>
        <p:txBody>
          <a:bodyPr wrap="square" rtlCol="0">
            <a:spAutoFit/>
          </a:bodyPr>
          <a:lstStyle/>
          <a:p>
            <a:pPr algn="ctr"/>
            <a:r>
              <a:rPr lang="en-US" sz="3200" dirty="0" smtClean="0">
                <a:solidFill>
                  <a:schemeClr val="accent2">
                    <a:lumMod val="75000"/>
                  </a:schemeClr>
                </a:solidFill>
              </a:rPr>
              <a:t>Design and Integration of an Ecological Momentary Assessment and Intervention of ACT for Smoking Cessation in those with Chronic Mental Illness (CMI)</a:t>
            </a:r>
            <a:endParaRPr lang="en-US" sz="3200" dirty="0">
              <a:solidFill>
                <a:schemeClr val="accent2">
                  <a:lumMod val="75000"/>
                </a:schemeClr>
              </a:solidFill>
            </a:endParaRPr>
          </a:p>
        </p:txBody>
      </p:sp>
      <p:sp>
        <p:nvSpPr>
          <p:cNvPr id="6" name="TextBox 5"/>
          <p:cNvSpPr txBox="1"/>
          <p:nvPr/>
        </p:nvSpPr>
        <p:spPr>
          <a:xfrm>
            <a:off x="2209800" y="3886200"/>
            <a:ext cx="4767526" cy="1754327"/>
          </a:xfrm>
          <a:prstGeom prst="rect">
            <a:avLst/>
          </a:prstGeom>
          <a:noFill/>
        </p:spPr>
        <p:txBody>
          <a:bodyPr wrap="none" rtlCol="0">
            <a:spAutoFit/>
          </a:bodyPr>
          <a:lstStyle/>
          <a:p>
            <a:r>
              <a:rPr lang="en-US" dirty="0" smtClean="0">
                <a:solidFill>
                  <a:srgbClr val="FFFFFF"/>
                </a:solidFill>
              </a:rPr>
              <a:t>Javier Rizo, </a:t>
            </a:r>
            <a:r>
              <a:rPr lang="en-US" sz="1400" dirty="0" smtClean="0">
                <a:solidFill>
                  <a:srgbClr val="FFFFFF"/>
                </a:solidFill>
              </a:rPr>
              <a:t>B.A., </a:t>
            </a:r>
            <a:r>
              <a:rPr lang="en-US" sz="1400" i="1" dirty="0" smtClean="0">
                <a:solidFill>
                  <a:srgbClr val="FFFFFF"/>
                </a:solidFill>
              </a:rPr>
              <a:t>Psychiatry &amp; Behavioral Sciences</a:t>
            </a:r>
          </a:p>
          <a:p>
            <a:pPr lvl="0"/>
            <a:r>
              <a:rPr lang="en-US" dirty="0" smtClean="0">
                <a:solidFill>
                  <a:srgbClr val="FFFFFF"/>
                </a:solidFill>
              </a:rPr>
              <a:t>Roger Vilardaga, </a:t>
            </a:r>
            <a:r>
              <a:rPr lang="en-US" sz="1400" dirty="0" smtClean="0">
                <a:solidFill>
                  <a:srgbClr val="FFFFFF"/>
                </a:solidFill>
              </a:rPr>
              <a:t>Ph.D.,</a:t>
            </a:r>
            <a:r>
              <a:rPr lang="en-US" dirty="0" smtClean="0">
                <a:solidFill>
                  <a:srgbClr val="FFFFFF"/>
                </a:solidFill>
              </a:rPr>
              <a:t> </a:t>
            </a:r>
            <a:r>
              <a:rPr lang="en-US" sz="1400" i="1" dirty="0">
                <a:solidFill>
                  <a:srgbClr val="FFFFFF"/>
                </a:solidFill>
              </a:rPr>
              <a:t>Psychiatry &amp; Behavioral </a:t>
            </a:r>
            <a:r>
              <a:rPr lang="en-US" sz="1400" i="1" dirty="0" smtClean="0">
                <a:solidFill>
                  <a:srgbClr val="FFFFFF"/>
                </a:solidFill>
              </a:rPr>
              <a:t>Sciences</a:t>
            </a:r>
            <a:endParaRPr lang="en-US" dirty="0" smtClean="0">
              <a:solidFill>
                <a:srgbClr val="FFFFFF"/>
              </a:solidFill>
            </a:endParaRPr>
          </a:p>
          <a:p>
            <a:r>
              <a:rPr lang="en-US" dirty="0" smtClean="0">
                <a:solidFill>
                  <a:srgbClr val="FFFFFF"/>
                </a:solidFill>
              </a:rPr>
              <a:t>Julie </a:t>
            </a:r>
            <a:r>
              <a:rPr lang="en-US" dirty="0" err="1" smtClean="0">
                <a:solidFill>
                  <a:srgbClr val="FFFFFF"/>
                </a:solidFill>
              </a:rPr>
              <a:t>Kientz</a:t>
            </a:r>
            <a:r>
              <a:rPr lang="en-US" dirty="0" smtClean="0">
                <a:solidFill>
                  <a:srgbClr val="FFFFFF"/>
                </a:solidFill>
              </a:rPr>
              <a:t>, </a:t>
            </a:r>
            <a:r>
              <a:rPr lang="en-US" sz="1400" dirty="0" smtClean="0">
                <a:solidFill>
                  <a:srgbClr val="FFFFFF"/>
                </a:solidFill>
              </a:rPr>
              <a:t>Ph.D., </a:t>
            </a:r>
            <a:r>
              <a:rPr lang="en-US" sz="1400" i="1" dirty="0" smtClean="0">
                <a:solidFill>
                  <a:srgbClr val="FFFFFF"/>
                </a:solidFill>
              </a:rPr>
              <a:t>Human Centered Design &amp; Engineering</a:t>
            </a:r>
          </a:p>
          <a:p>
            <a:pPr lvl="0"/>
            <a:r>
              <a:rPr lang="en-US" dirty="0" smtClean="0">
                <a:solidFill>
                  <a:srgbClr val="FFFFFF"/>
                </a:solidFill>
              </a:rPr>
              <a:t>Richard </a:t>
            </a:r>
            <a:r>
              <a:rPr lang="en-US" dirty="0" err="1" smtClean="0">
                <a:solidFill>
                  <a:srgbClr val="FFFFFF"/>
                </a:solidFill>
              </a:rPr>
              <a:t>Ries</a:t>
            </a:r>
            <a:r>
              <a:rPr lang="en-US" dirty="0" smtClean="0">
                <a:solidFill>
                  <a:srgbClr val="FFFFFF"/>
                </a:solidFill>
              </a:rPr>
              <a:t>, </a:t>
            </a:r>
            <a:r>
              <a:rPr lang="en-US" sz="1400" dirty="0" smtClean="0">
                <a:solidFill>
                  <a:srgbClr val="FFFFFF"/>
                </a:solidFill>
              </a:rPr>
              <a:t>M.D., </a:t>
            </a:r>
            <a:r>
              <a:rPr lang="en-US" sz="1400" i="1" dirty="0">
                <a:solidFill>
                  <a:srgbClr val="FFFFFF"/>
                </a:solidFill>
              </a:rPr>
              <a:t>Psychiatry &amp; Behavioral Sciences</a:t>
            </a:r>
          </a:p>
          <a:p>
            <a:endParaRPr lang="en-US" dirty="0" smtClean="0">
              <a:solidFill>
                <a:srgbClr val="FFFFFF"/>
              </a:solidFill>
            </a:endParaRPr>
          </a:p>
          <a:p>
            <a:endParaRPr lang="en-US" dirty="0">
              <a:solidFill>
                <a:srgbClr val="FFFFFF"/>
              </a:solidFill>
            </a:endParaRPr>
          </a:p>
        </p:txBody>
      </p:sp>
    </p:spTree>
    <p:extLst>
      <p:ext uri="{BB962C8B-B14F-4D97-AF65-F5344CB8AC3E}">
        <p14:creationId xmlns:p14="http://schemas.microsoft.com/office/powerpoint/2010/main" val="295241364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3505200"/>
            <a:ext cx="5029200" cy="4800600"/>
          </a:xfrm>
        </p:spPr>
        <p:txBody>
          <a:bodyPr/>
          <a:lstStyle/>
          <a:p>
            <a:r>
              <a:rPr lang="en-US" b="0" dirty="0" smtClean="0"/>
              <a:t>Daily timing of EMAs</a:t>
            </a:r>
          </a:p>
          <a:p>
            <a:pPr marL="0" indent="0">
              <a:buNone/>
            </a:pPr>
            <a:endParaRPr lang="en-US" b="0" dirty="0" smtClean="0"/>
          </a:p>
          <a:p>
            <a:r>
              <a:rPr lang="en-US" b="0" dirty="0" smtClean="0"/>
              <a:t>EMAs in context </a:t>
            </a:r>
            <a:r>
              <a:rPr lang="en-US" b="0" dirty="0"/>
              <a:t>with </a:t>
            </a:r>
            <a:r>
              <a:rPr lang="en-US" b="0" dirty="0" smtClean="0"/>
              <a:t>app </a:t>
            </a:r>
            <a:r>
              <a:rPr lang="en-US" b="0" dirty="0"/>
              <a:t>journey </a:t>
            </a:r>
            <a:endParaRPr lang="en-US" b="0" dirty="0" smtClean="0"/>
          </a:p>
        </p:txBody>
      </p:sp>
      <p:sp>
        <p:nvSpPr>
          <p:cNvPr id="3" name="Title 2"/>
          <p:cNvSpPr>
            <a:spLocks noGrp="1"/>
          </p:cNvSpPr>
          <p:nvPr>
            <p:ph type="title"/>
          </p:nvPr>
        </p:nvSpPr>
        <p:spPr/>
        <p:txBody>
          <a:bodyPr/>
          <a:lstStyle/>
          <a:p>
            <a:pPr algn="ctr"/>
            <a:r>
              <a:rPr lang="en-US" b="0" cap="none" dirty="0" smtClean="0"/>
              <a:t>EMA/EMI Interaction Design In </a:t>
            </a:r>
            <a:r>
              <a:rPr lang="en-US" b="0" cap="none" dirty="0" err="1" smtClean="0"/>
              <a:t>LtQ</a:t>
            </a:r>
            <a:endParaRPr lang="en-US" b="0" cap="none" dirty="0"/>
          </a:p>
        </p:txBody>
      </p:sp>
      <p:pic>
        <p:nvPicPr>
          <p:cNvPr id="4" name="Picture 3"/>
          <p:cNvPicPr>
            <a:picLocks noChangeAspect="1"/>
          </p:cNvPicPr>
          <p:nvPr/>
        </p:nvPicPr>
        <p:blipFill>
          <a:blip r:embed="rId3"/>
          <a:stretch>
            <a:fillRect/>
          </a:stretch>
        </p:blipFill>
        <p:spPr>
          <a:xfrm>
            <a:off x="762000" y="1371600"/>
            <a:ext cx="8096250" cy="1905000"/>
          </a:xfrm>
          <a:prstGeom prst="rect">
            <a:avLst/>
          </a:prstGeom>
          <a:ln>
            <a:solidFill>
              <a:srgbClr val="33006F"/>
            </a:solidFill>
          </a:ln>
        </p:spPr>
      </p:pic>
      <p:pic>
        <p:nvPicPr>
          <p:cNvPr id="5" name="Picture 4"/>
          <p:cNvPicPr>
            <a:picLocks noChangeAspect="1"/>
          </p:cNvPicPr>
          <p:nvPr/>
        </p:nvPicPr>
        <p:blipFill>
          <a:blip r:embed="rId4"/>
          <a:stretch>
            <a:fillRect/>
          </a:stretch>
        </p:blipFill>
        <p:spPr>
          <a:xfrm>
            <a:off x="5486400" y="3657600"/>
            <a:ext cx="1285875" cy="2057400"/>
          </a:xfrm>
          <a:prstGeom prst="rect">
            <a:avLst/>
          </a:prstGeom>
          <a:ln>
            <a:noFill/>
          </a:ln>
        </p:spPr>
      </p:pic>
      <p:pic>
        <p:nvPicPr>
          <p:cNvPr id="6" name="Picture 5"/>
          <p:cNvPicPr>
            <a:picLocks noChangeAspect="1"/>
          </p:cNvPicPr>
          <p:nvPr/>
        </p:nvPicPr>
        <p:blipFill>
          <a:blip r:embed="rId5"/>
          <a:stretch>
            <a:fillRect/>
          </a:stretch>
        </p:blipFill>
        <p:spPr>
          <a:xfrm>
            <a:off x="7696200" y="4343400"/>
            <a:ext cx="1295400" cy="1868516"/>
          </a:xfrm>
          <a:prstGeom prst="rect">
            <a:avLst/>
          </a:prstGeom>
          <a:ln>
            <a:solidFill>
              <a:srgbClr val="33006F"/>
            </a:solidFill>
          </a:ln>
          <a:effectLst>
            <a:outerShdw blurRad="50800" dist="38100" dir="18900000" algn="bl" rotWithShape="0">
              <a:prstClr val="black">
                <a:alpha val="40000"/>
              </a:prstClr>
            </a:outerShdw>
          </a:effectLst>
        </p:spPr>
      </p:pic>
      <p:sp>
        <p:nvSpPr>
          <p:cNvPr id="10" name="Left Arrow 9"/>
          <p:cNvSpPr/>
          <p:nvPr/>
        </p:nvSpPr>
        <p:spPr>
          <a:xfrm flipH="1">
            <a:off x="6858000" y="4800600"/>
            <a:ext cx="762000" cy="484632"/>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27915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b="0" cap="none" dirty="0" smtClean="0"/>
              <a:t>EMA System Initiated Stimuli</a:t>
            </a:r>
            <a:endParaRPr lang="en-US" b="0" cap="none"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1495529"/>
            <a:ext cx="2590800" cy="4605864"/>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2600" y="1441822"/>
            <a:ext cx="2590800" cy="4605864"/>
          </a:xfrm>
          <a:prstGeom prst="rect">
            <a:avLst/>
          </a:prstGeom>
        </p:spPr>
      </p:pic>
      <p:sp>
        <p:nvSpPr>
          <p:cNvPr id="43" name="TextBox 42"/>
          <p:cNvSpPr txBox="1"/>
          <p:nvPr/>
        </p:nvSpPr>
        <p:spPr>
          <a:xfrm>
            <a:off x="4226278" y="3596618"/>
            <a:ext cx="386644" cy="369332"/>
          </a:xfrm>
          <a:prstGeom prst="rect">
            <a:avLst/>
          </a:prstGeom>
          <a:noFill/>
        </p:spPr>
        <p:txBody>
          <a:bodyPr wrap="none" rtlCol="0">
            <a:spAutoFit/>
          </a:bodyPr>
          <a:lstStyle/>
          <a:p>
            <a:r>
              <a:rPr lang="en-US" smtClean="0"/>
              <a:t>or</a:t>
            </a:r>
            <a:endParaRPr lang="en-US"/>
          </a:p>
        </p:txBody>
      </p:sp>
    </p:spTree>
    <p:extLst>
      <p:ext uri="{BB962C8B-B14F-4D97-AF65-F5344CB8AC3E}">
        <p14:creationId xmlns:p14="http://schemas.microsoft.com/office/powerpoint/2010/main" val="66403055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b="0" cap="none" dirty="0" smtClean="0"/>
              <a:t>EMA/EMI Schedule</a:t>
            </a:r>
            <a:endParaRPr lang="en-US" b="0" cap="none" dirty="0"/>
          </a:p>
        </p:txBody>
      </p:sp>
      <p:cxnSp>
        <p:nvCxnSpPr>
          <p:cNvPr id="28" name="Straight Arrow Connector 27"/>
          <p:cNvCxnSpPr>
            <a:stCxn id="9" idx="3"/>
            <a:endCxn id="14" idx="1"/>
          </p:cNvCxnSpPr>
          <p:nvPr/>
        </p:nvCxnSpPr>
        <p:spPr>
          <a:xfrm flipV="1">
            <a:off x="2304013" y="1540669"/>
            <a:ext cx="406969" cy="48707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4132812" y="1690411"/>
            <a:ext cx="701335" cy="646331"/>
          </a:xfrm>
          <a:prstGeom prst="rect">
            <a:avLst/>
          </a:prstGeom>
          <a:solidFill>
            <a:schemeClr val="bg1"/>
          </a:solidFill>
          <a:ln>
            <a:solidFill>
              <a:schemeClr val="accent1"/>
            </a:solidFill>
          </a:ln>
        </p:spPr>
        <p:txBody>
          <a:bodyPr wrap="square" rtlCol="0">
            <a:spAutoFit/>
          </a:bodyPr>
          <a:lstStyle/>
          <a:p>
            <a:pPr algn="ctr"/>
            <a:r>
              <a:rPr lang="en-US" smtClean="0"/>
              <a:t>Urge </a:t>
            </a:r>
          </a:p>
          <a:p>
            <a:pPr algn="ctr"/>
            <a:r>
              <a:rPr lang="en-US" dirty="0" smtClean="0"/>
              <a:t>EMA</a:t>
            </a:r>
            <a:endParaRPr lang="en-US" dirty="0"/>
          </a:p>
        </p:txBody>
      </p:sp>
      <p:sp>
        <p:nvSpPr>
          <p:cNvPr id="9" name="TextBox 8"/>
          <p:cNvSpPr txBox="1"/>
          <p:nvPr/>
        </p:nvSpPr>
        <p:spPr>
          <a:xfrm>
            <a:off x="1326427" y="1704575"/>
            <a:ext cx="977586" cy="646331"/>
          </a:xfrm>
          <a:prstGeom prst="rect">
            <a:avLst/>
          </a:prstGeom>
          <a:solidFill>
            <a:schemeClr val="bg1"/>
          </a:solidFill>
          <a:ln>
            <a:solidFill>
              <a:schemeClr val="accent1"/>
            </a:solidFill>
          </a:ln>
        </p:spPr>
        <p:txBody>
          <a:bodyPr wrap="square" rtlCol="0">
            <a:spAutoFit/>
          </a:bodyPr>
          <a:lstStyle/>
          <a:p>
            <a:pPr algn="ctr"/>
            <a:r>
              <a:rPr lang="en-US" dirty="0" smtClean="0"/>
              <a:t>Mood EMA</a:t>
            </a:r>
            <a:endParaRPr lang="en-US" dirty="0"/>
          </a:p>
        </p:txBody>
      </p:sp>
      <p:sp>
        <p:nvSpPr>
          <p:cNvPr id="11" name="TextBox 10"/>
          <p:cNvSpPr txBox="1"/>
          <p:nvPr/>
        </p:nvSpPr>
        <p:spPr>
          <a:xfrm>
            <a:off x="6676057" y="3318511"/>
            <a:ext cx="685800" cy="646331"/>
          </a:xfrm>
          <a:prstGeom prst="rect">
            <a:avLst/>
          </a:prstGeom>
          <a:solidFill>
            <a:schemeClr val="bg1"/>
          </a:solidFill>
          <a:ln>
            <a:solidFill>
              <a:schemeClr val="accent1"/>
            </a:solidFill>
          </a:ln>
        </p:spPr>
        <p:txBody>
          <a:bodyPr wrap="square" rtlCol="0">
            <a:spAutoFit/>
          </a:bodyPr>
          <a:lstStyle/>
          <a:p>
            <a:pPr algn="ctr"/>
            <a:r>
              <a:rPr lang="en-US" dirty="0" smtClean="0"/>
              <a:t>Cigs</a:t>
            </a:r>
          </a:p>
          <a:p>
            <a:pPr algn="ctr"/>
            <a:r>
              <a:rPr lang="en-US" dirty="0" smtClean="0"/>
              <a:t>EMA</a:t>
            </a:r>
            <a:endParaRPr lang="en-US" dirty="0"/>
          </a:p>
        </p:txBody>
      </p:sp>
      <p:sp>
        <p:nvSpPr>
          <p:cNvPr id="5" name="TextBox 4"/>
          <p:cNvSpPr txBox="1"/>
          <p:nvPr/>
        </p:nvSpPr>
        <p:spPr>
          <a:xfrm>
            <a:off x="-26967" y="1828491"/>
            <a:ext cx="1424942" cy="369332"/>
          </a:xfrm>
          <a:prstGeom prst="rect">
            <a:avLst/>
          </a:prstGeom>
          <a:noFill/>
        </p:spPr>
        <p:txBody>
          <a:bodyPr wrap="none" rtlCol="0">
            <a:spAutoFit/>
          </a:bodyPr>
          <a:lstStyle/>
          <a:p>
            <a:r>
              <a:rPr lang="en-US" smtClean="0"/>
              <a:t>Noon to 3pm</a:t>
            </a:r>
            <a:endParaRPr lang="en-US" dirty="0"/>
          </a:p>
        </p:txBody>
      </p:sp>
      <p:sp>
        <p:nvSpPr>
          <p:cNvPr id="14" name="TextBox 13"/>
          <p:cNvSpPr txBox="1"/>
          <p:nvPr/>
        </p:nvSpPr>
        <p:spPr>
          <a:xfrm>
            <a:off x="2710982" y="1356003"/>
            <a:ext cx="1086409" cy="369332"/>
          </a:xfrm>
          <a:prstGeom prst="rect">
            <a:avLst/>
          </a:prstGeom>
          <a:solidFill>
            <a:schemeClr val="bg1"/>
          </a:solidFill>
          <a:ln>
            <a:solidFill>
              <a:schemeClr val="accent1"/>
            </a:solidFill>
          </a:ln>
        </p:spPr>
        <p:txBody>
          <a:bodyPr wrap="square" rtlCol="0">
            <a:spAutoFit/>
          </a:bodyPr>
          <a:lstStyle/>
          <a:p>
            <a:pPr algn="ctr"/>
            <a:r>
              <a:rPr lang="en-US" dirty="0" smtClean="0"/>
              <a:t>EMI Low</a:t>
            </a:r>
            <a:endParaRPr lang="en-US" dirty="0"/>
          </a:p>
        </p:txBody>
      </p:sp>
      <p:sp>
        <p:nvSpPr>
          <p:cNvPr id="16" name="TextBox 15"/>
          <p:cNvSpPr txBox="1"/>
          <p:nvPr/>
        </p:nvSpPr>
        <p:spPr>
          <a:xfrm>
            <a:off x="2711040" y="1829820"/>
            <a:ext cx="1086409" cy="369332"/>
          </a:xfrm>
          <a:prstGeom prst="rect">
            <a:avLst/>
          </a:prstGeom>
          <a:solidFill>
            <a:schemeClr val="bg1"/>
          </a:solidFill>
          <a:ln>
            <a:solidFill>
              <a:schemeClr val="accent1"/>
            </a:solidFill>
          </a:ln>
        </p:spPr>
        <p:txBody>
          <a:bodyPr wrap="square" rtlCol="0">
            <a:spAutoFit/>
          </a:bodyPr>
          <a:lstStyle/>
          <a:p>
            <a:pPr algn="ctr"/>
            <a:r>
              <a:rPr lang="en-US" dirty="0" smtClean="0"/>
              <a:t>EMI Mod </a:t>
            </a:r>
            <a:endParaRPr lang="en-US" dirty="0"/>
          </a:p>
        </p:txBody>
      </p:sp>
      <p:sp>
        <p:nvSpPr>
          <p:cNvPr id="17" name="TextBox 16"/>
          <p:cNvSpPr txBox="1"/>
          <p:nvPr/>
        </p:nvSpPr>
        <p:spPr>
          <a:xfrm>
            <a:off x="2717069" y="2308194"/>
            <a:ext cx="1086409" cy="369332"/>
          </a:xfrm>
          <a:prstGeom prst="rect">
            <a:avLst/>
          </a:prstGeom>
          <a:solidFill>
            <a:schemeClr val="bg1"/>
          </a:solidFill>
          <a:ln>
            <a:solidFill>
              <a:schemeClr val="accent1"/>
            </a:solidFill>
          </a:ln>
        </p:spPr>
        <p:txBody>
          <a:bodyPr wrap="square" rtlCol="0">
            <a:spAutoFit/>
          </a:bodyPr>
          <a:lstStyle/>
          <a:p>
            <a:pPr algn="ctr"/>
            <a:r>
              <a:rPr lang="en-US" dirty="0" smtClean="0"/>
              <a:t>EMI High </a:t>
            </a:r>
            <a:endParaRPr lang="en-US" dirty="0"/>
          </a:p>
        </p:txBody>
      </p:sp>
      <p:cxnSp>
        <p:nvCxnSpPr>
          <p:cNvPr id="19" name="Straight Arrow Connector 18"/>
          <p:cNvCxnSpPr>
            <a:stCxn id="9" idx="3"/>
            <a:endCxn id="16" idx="1"/>
          </p:cNvCxnSpPr>
          <p:nvPr/>
        </p:nvCxnSpPr>
        <p:spPr>
          <a:xfrm flipV="1">
            <a:off x="2304013" y="2014486"/>
            <a:ext cx="407027" cy="1325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a:stCxn id="9" idx="3"/>
            <a:endCxn id="17" idx="1"/>
          </p:cNvCxnSpPr>
          <p:nvPr/>
        </p:nvCxnSpPr>
        <p:spPr>
          <a:xfrm>
            <a:off x="2304013" y="2027741"/>
            <a:ext cx="413056" cy="46511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a:stCxn id="14" idx="3"/>
            <a:endCxn id="4" idx="1"/>
          </p:cNvCxnSpPr>
          <p:nvPr/>
        </p:nvCxnSpPr>
        <p:spPr>
          <a:xfrm>
            <a:off x="3797391" y="1540669"/>
            <a:ext cx="335421" cy="47290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a:stCxn id="16" idx="3"/>
            <a:endCxn id="4" idx="1"/>
          </p:cNvCxnSpPr>
          <p:nvPr/>
        </p:nvCxnSpPr>
        <p:spPr>
          <a:xfrm flipV="1">
            <a:off x="3797449" y="2013577"/>
            <a:ext cx="335363" cy="90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a:stCxn id="17" idx="3"/>
            <a:endCxn id="4" idx="1"/>
          </p:cNvCxnSpPr>
          <p:nvPr/>
        </p:nvCxnSpPr>
        <p:spPr>
          <a:xfrm flipV="1">
            <a:off x="3803478" y="2013577"/>
            <a:ext cx="329334" cy="47928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a:stCxn id="4" idx="3"/>
            <a:endCxn id="46" idx="1"/>
          </p:cNvCxnSpPr>
          <p:nvPr/>
        </p:nvCxnSpPr>
        <p:spPr>
          <a:xfrm flipV="1">
            <a:off x="4834147" y="1536034"/>
            <a:ext cx="394428" cy="47754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6" name="TextBox 45"/>
          <p:cNvSpPr txBox="1"/>
          <p:nvPr/>
        </p:nvSpPr>
        <p:spPr>
          <a:xfrm>
            <a:off x="5228575" y="1351368"/>
            <a:ext cx="1089786" cy="369332"/>
          </a:xfrm>
          <a:prstGeom prst="rect">
            <a:avLst/>
          </a:prstGeom>
          <a:solidFill>
            <a:schemeClr val="bg1"/>
          </a:solidFill>
          <a:ln>
            <a:solidFill>
              <a:schemeClr val="accent1"/>
            </a:solidFill>
          </a:ln>
        </p:spPr>
        <p:txBody>
          <a:bodyPr wrap="square" rtlCol="0">
            <a:spAutoFit/>
          </a:bodyPr>
          <a:lstStyle/>
          <a:p>
            <a:pPr algn="ctr"/>
            <a:r>
              <a:rPr lang="en-US" dirty="0" smtClean="0"/>
              <a:t>EMI Low</a:t>
            </a:r>
            <a:endParaRPr lang="en-US" dirty="0"/>
          </a:p>
        </p:txBody>
      </p:sp>
      <p:sp>
        <p:nvSpPr>
          <p:cNvPr id="47" name="TextBox 46"/>
          <p:cNvSpPr txBox="1"/>
          <p:nvPr/>
        </p:nvSpPr>
        <p:spPr>
          <a:xfrm>
            <a:off x="5228575" y="1854552"/>
            <a:ext cx="1089786" cy="369332"/>
          </a:xfrm>
          <a:prstGeom prst="rect">
            <a:avLst/>
          </a:prstGeom>
          <a:solidFill>
            <a:schemeClr val="bg1"/>
          </a:solidFill>
          <a:ln>
            <a:solidFill>
              <a:schemeClr val="accent1"/>
            </a:solidFill>
          </a:ln>
        </p:spPr>
        <p:txBody>
          <a:bodyPr wrap="square" rtlCol="0">
            <a:spAutoFit/>
          </a:bodyPr>
          <a:lstStyle/>
          <a:p>
            <a:pPr algn="ctr"/>
            <a:r>
              <a:rPr lang="en-US" dirty="0" smtClean="0"/>
              <a:t>EMI Mod </a:t>
            </a:r>
            <a:endParaRPr lang="en-US" dirty="0"/>
          </a:p>
        </p:txBody>
      </p:sp>
      <p:sp>
        <p:nvSpPr>
          <p:cNvPr id="48" name="TextBox 47"/>
          <p:cNvSpPr txBox="1"/>
          <p:nvPr/>
        </p:nvSpPr>
        <p:spPr>
          <a:xfrm>
            <a:off x="5226646" y="2357736"/>
            <a:ext cx="1089786" cy="369332"/>
          </a:xfrm>
          <a:prstGeom prst="rect">
            <a:avLst/>
          </a:prstGeom>
          <a:solidFill>
            <a:schemeClr val="bg1"/>
          </a:solidFill>
          <a:ln>
            <a:solidFill>
              <a:schemeClr val="accent1"/>
            </a:solidFill>
          </a:ln>
        </p:spPr>
        <p:txBody>
          <a:bodyPr wrap="square" rtlCol="0">
            <a:spAutoFit/>
          </a:bodyPr>
          <a:lstStyle/>
          <a:p>
            <a:pPr algn="ctr"/>
            <a:r>
              <a:rPr lang="en-US" smtClean="0"/>
              <a:t>EMI High </a:t>
            </a:r>
            <a:endParaRPr lang="en-US" dirty="0"/>
          </a:p>
        </p:txBody>
      </p:sp>
      <p:cxnSp>
        <p:nvCxnSpPr>
          <p:cNvPr id="49" name="Straight Arrow Connector 48"/>
          <p:cNvCxnSpPr>
            <a:stCxn id="4" idx="3"/>
            <a:endCxn id="47" idx="1"/>
          </p:cNvCxnSpPr>
          <p:nvPr/>
        </p:nvCxnSpPr>
        <p:spPr>
          <a:xfrm>
            <a:off x="4834147" y="2013577"/>
            <a:ext cx="394428" cy="2564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a:stCxn id="4" idx="3"/>
            <a:endCxn id="48" idx="1"/>
          </p:cNvCxnSpPr>
          <p:nvPr/>
        </p:nvCxnSpPr>
        <p:spPr>
          <a:xfrm>
            <a:off x="4834147" y="2013577"/>
            <a:ext cx="392499" cy="52882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57" name="TextBox 56"/>
          <p:cNvSpPr txBox="1"/>
          <p:nvPr/>
        </p:nvSpPr>
        <p:spPr>
          <a:xfrm>
            <a:off x="-26967" y="3409687"/>
            <a:ext cx="1450590" cy="369332"/>
          </a:xfrm>
          <a:prstGeom prst="rect">
            <a:avLst/>
          </a:prstGeom>
          <a:noFill/>
        </p:spPr>
        <p:txBody>
          <a:bodyPr wrap="none" rtlCol="0">
            <a:spAutoFit/>
          </a:bodyPr>
          <a:lstStyle/>
          <a:p>
            <a:r>
              <a:rPr lang="en-US" dirty="0" smtClean="0"/>
              <a:t>9pm to 12pm</a:t>
            </a:r>
            <a:endParaRPr lang="en-US" dirty="0"/>
          </a:p>
        </p:txBody>
      </p:sp>
      <p:cxnSp>
        <p:nvCxnSpPr>
          <p:cNvPr id="141" name="Straight Arrow Connector 140"/>
          <p:cNvCxnSpPr>
            <a:stCxn id="148" idx="3"/>
            <a:endCxn id="153" idx="1"/>
          </p:cNvCxnSpPr>
          <p:nvPr/>
        </p:nvCxnSpPr>
        <p:spPr>
          <a:xfrm flipV="1">
            <a:off x="2322240" y="3135978"/>
            <a:ext cx="406969" cy="48707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42" name="TextBox 141"/>
          <p:cNvSpPr txBox="1"/>
          <p:nvPr/>
        </p:nvSpPr>
        <p:spPr>
          <a:xfrm>
            <a:off x="4151039" y="3285720"/>
            <a:ext cx="701335" cy="646331"/>
          </a:xfrm>
          <a:prstGeom prst="rect">
            <a:avLst/>
          </a:prstGeom>
          <a:solidFill>
            <a:schemeClr val="bg1"/>
          </a:solidFill>
          <a:ln>
            <a:solidFill>
              <a:schemeClr val="accent1"/>
            </a:solidFill>
          </a:ln>
        </p:spPr>
        <p:txBody>
          <a:bodyPr wrap="square" rtlCol="0">
            <a:spAutoFit/>
          </a:bodyPr>
          <a:lstStyle/>
          <a:p>
            <a:pPr algn="ctr"/>
            <a:r>
              <a:rPr lang="en-US" smtClean="0"/>
              <a:t>Urge </a:t>
            </a:r>
          </a:p>
          <a:p>
            <a:pPr algn="ctr"/>
            <a:r>
              <a:rPr lang="en-US" dirty="0" smtClean="0"/>
              <a:t>EMA</a:t>
            </a:r>
            <a:endParaRPr lang="en-US" dirty="0"/>
          </a:p>
        </p:txBody>
      </p:sp>
      <p:sp>
        <p:nvSpPr>
          <p:cNvPr id="143" name="TextBox 142"/>
          <p:cNvSpPr txBox="1"/>
          <p:nvPr/>
        </p:nvSpPr>
        <p:spPr>
          <a:xfrm>
            <a:off x="1344654" y="3299884"/>
            <a:ext cx="977586" cy="646331"/>
          </a:xfrm>
          <a:prstGeom prst="rect">
            <a:avLst/>
          </a:prstGeom>
          <a:solidFill>
            <a:schemeClr val="bg1"/>
          </a:solidFill>
          <a:ln>
            <a:solidFill>
              <a:schemeClr val="accent1"/>
            </a:solidFill>
          </a:ln>
        </p:spPr>
        <p:txBody>
          <a:bodyPr wrap="square" rtlCol="0">
            <a:spAutoFit/>
          </a:bodyPr>
          <a:lstStyle/>
          <a:p>
            <a:pPr algn="ctr"/>
            <a:r>
              <a:rPr lang="en-US" dirty="0" smtClean="0"/>
              <a:t>Mood EMA</a:t>
            </a:r>
            <a:endParaRPr lang="en-US" dirty="0"/>
          </a:p>
        </p:txBody>
      </p:sp>
      <p:sp>
        <p:nvSpPr>
          <p:cNvPr id="144" name="TextBox 143"/>
          <p:cNvSpPr txBox="1"/>
          <p:nvPr/>
        </p:nvSpPr>
        <p:spPr>
          <a:xfrm>
            <a:off x="2729209" y="2951312"/>
            <a:ext cx="1086409" cy="369332"/>
          </a:xfrm>
          <a:prstGeom prst="rect">
            <a:avLst/>
          </a:prstGeom>
          <a:solidFill>
            <a:schemeClr val="bg1"/>
          </a:solidFill>
          <a:ln>
            <a:solidFill>
              <a:schemeClr val="accent1"/>
            </a:solidFill>
          </a:ln>
        </p:spPr>
        <p:txBody>
          <a:bodyPr wrap="square" rtlCol="0">
            <a:spAutoFit/>
          </a:bodyPr>
          <a:lstStyle/>
          <a:p>
            <a:pPr algn="ctr"/>
            <a:r>
              <a:rPr lang="en-US" dirty="0" smtClean="0"/>
              <a:t>EMI Low</a:t>
            </a:r>
            <a:endParaRPr lang="en-US" dirty="0"/>
          </a:p>
        </p:txBody>
      </p:sp>
      <p:sp>
        <p:nvSpPr>
          <p:cNvPr id="145" name="TextBox 144"/>
          <p:cNvSpPr txBox="1"/>
          <p:nvPr/>
        </p:nvSpPr>
        <p:spPr>
          <a:xfrm>
            <a:off x="2729267" y="3425129"/>
            <a:ext cx="1086409" cy="369332"/>
          </a:xfrm>
          <a:prstGeom prst="rect">
            <a:avLst/>
          </a:prstGeom>
          <a:solidFill>
            <a:schemeClr val="bg1"/>
          </a:solidFill>
          <a:ln>
            <a:solidFill>
              <a:schemeClr val="accent1"/>
            </a:solidFill>
          </a:ln>
        </p:spPr>
        <p:txBody>
          <a:bodyPr wrap="square" rtlCol="0">
            <a:spAutoFit/>
          </a:bodyPr>
          <a:lstStyle/>
          <a:p>
            <a:pPr algn="ctr"/>
            <a:r>
              <a:rPr lang="en-US" dirty="0" smtClean="0"/>
              <a:t>EMI Mod </a:t>
            </a:r>
            <a:endParaRPr lang="en-US" dirty="0"/>
          </a:p>
        </p:txBody>
      </p:sp>
      <p:sp>
        <p:nvSpPr>
          <p:cNvPr id="146" name="TextBox 145"/>
          <p:cNvSpPr txBox="1"/>
          <p:nvPr/>
        </p:nvSpPr>
        <p:spPr>
          <a:xfrm>
            <a:off x="2735296" y="3903503"/>
            <a:ext cx="1086409" cy="369332"/>
          </a:xfrm>
          <a:prstGeom prst="rect">
            <a:avLst/>
          </a:prstGeom>
          <a:solidFill>
            <a:schemeClr val="bg1"/>
          </a:solidFill>
          <a:ln>
            <a:solidFill>
              <a:schemeClr val="accent1"/>
            </a:solidFill>
          </a:ln>
        </p:spPr>
        <p:txBody>
          <a:bodyPr wrap="square" rtlCol="0">
            <a:spAutoFit/>
          </a:bodyPr>
          <a:lstStyle/>
          <a:p>
            <a:pPr algn="ctr"/>
            <a:r>
              <a:rPr lang="en-US" dirty="0" smtClean="0"/>
              <a:t>EMI High </a:t>
            </a:r>
            <a:endParaRPr lang="en-US" dirty="0"/>
          </a:p>
        </p:txBody>
      </p:sp>
      <p:cxnSp>
        <p:nvCxnSpPr>
          <p:cNvPr id="147" name="Straight Arrow Connector 146"/>
          <p:cNvCxnSpPr>
            <a:stCxn id="148" idx="3"/>
            <a:endCxn id="155" idx="1"/>
          </p:cNvCxnSpPr>
          <p:nvPr/>
        </p:nvCxnSpPr>
        <p:spPr>
          <a:xfrm flipV="1">
            <a:off x="2322240" y="3609795"/>
            <a:ext cx="407027" cy="1325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48" name="Straight Arrow Connector 147"/>
          <p:cNvCxnSpPr>
            <a:stCxn id="148" idx="3"/>
            <a:endCxn id="156" idx="1"/>
          </p:cNvCxnSpPr>
          <p:nvPr/>
        </p:nvCxnSpPr>
        <p:spPr>
          <a:xfrm>
            <a:off x="2322240" y="3623050"/>
            <a:ext cx="413056" cy="46511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49" name="Straight Arrow Connector 148"/>
          <p:cNvCxnSpPr>
            <a:stCxn id="153" idx="3"/>
            <a:endCxn id="143" idx="1"/>
          </p:cNvCxnSpPr>
          <p:nvPr/>
        </p:nvCxnSpPr>
        <p:spPr>
          <a:xfrm>
            <a:off x="3815618" y="3135978"/>
            <a:ext cx="335421" cy="47290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50" name="Straight Arrow Connector 149"/>
          <p:cNvCxnSpPr>
            <a:stCxn id="155" idx="3"/>
            <a:endCxn id="143" idx="1"/>
          </p:cNvCxnSpPr>
          <p:nvPr/>
        </p:nvCxnSpPr>
        <p:spPr>
          <a:xfrm flipV="1">
            <a:off x="3815676" y="3608886"/>
            <a:ext cx="335363" cy="90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51" name="Straight Arrow Connector 150"/>
          <p:cNvCxnSpPr>
            <a:stCxn id="156" idx="3"/>
            <a:endCxn id="143" idx="1"/>
          </p:cNvCxnSpPr>
          <p:nvPr/>
        </p:nvCxnSpPr>
        <p:spPr>
          <a:xfrm flipV="1">
            <a:off x="3821705" y="3608886"/>
            <a:ext cx="329334" cy="47928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52" name="Straight Arrow Connector 151"/>
          <p:cNvCxnSpPr>
            <a:stCxn id="143" idx="3"/>
          </p:cNvCxnSpPr>
          <p:nvPr/>
        </p:nvCxnSpPr>
        <p:spPr>
          <a:xfrm flipV="1">
            <a:off x="4852374" y="3131343"/>
            <a:ext cx="394428" cy="47754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53" name="TextBox 152"/>
          <p:cNvSpPr txBox="1"/>
          <p:nvPr/>
        </p:nvSpPr>
        <p:spPr>
          <a:xfrm>
            <a:off x="5246802" y="2946677"/>
            <a:ext cx="1089786" cy="369332"/>
          </a:xfrm>
          <a:prstGeom prst="rect">
            <a:avLst/>
          </a:prstGeom>
          <a:solidFill>
            <a:schemeClr val="bg1"/>
          </a:solidFill>
          <a:ln>
            <a:solidFill>
              <a:schemeClr val="accent1"/>
            </a:solidFill>
          </a:ln>
        </p:spPr>
        <p:txBody>
          <a:bodyPr wrap="square" rtlCol="0">
            <a:spAutoFit/>
          </a:bodyPr>
          <a:lstStyle/>
          <a:p>
            <a:pPr algn="ctr"/>
            <a:r>
              <a:rPr lang="en-US" dirty="0" smtClean="0"/>
              <a:t>EMI Low</a:t>
            </a:r>
            <a:endParaRPr lang="en-US" dirty="0"/>
          </a:p>
        </p:txBody>
      </p:sp>
      <p:sp>
        <p:nvSpPr>
          <p:cNvPr id="154" name="TextBox 153"/>
          <p:cNvSpPr txBox="1"/>
          <p:nvPr/>
        </p:nvSpPr>
        <p:spPr>
          <a:xfrm>
            <a:off x="5246802" y="3449861"/>
            <a:ext cx="1089786" cy="369332"/>
          </a:xfrm>
          <a:prstGeom prst="rect">
            <a:avLst/>
          </a:prstGeom>
          <a:solidFill>
            <a:schemeClr val="bg1"/>
          </a:solidFill>
          <a:ln>
            <a:solidFill>
              <a:schemeClr val="accent1"/>
            </a:solidFill>
          </a:ln>
        </p:spPr>
        <p:txBody>
          <a:bodyPr wrap="square" rtlCol="0">
            <a:spAutoFit/>
          </a:bodyPr>
          <a:lstStyle/>
          <a:p>
            <a:pPr algn="ctr"/>
            <a:r>
              <a:rPr lang="en-US" dirty="0" smtClean="0"/>
              <a:t>EMI Mod </a:t>
            </a:r>
            <a:endParaRPr lang="en-US" dirty="0"/>
          </a:p>
        </p:txBody>
      </p:sp>
      <p:sp>
        <p:nvSpPr>
          <p:cNvPr id="155" name="TextBox 154"/>
          <p:cNvSpPr txBox="1"/>
          <p:nvPr/>
        </p:nvSpPr>
        <p:spPr>
          <a:xfrm>
            <a:off x="5244873" y="3953045"/>
            <a:ext cx="1089786" cy="369332"/>
          </a:xfrm>
          <a:prstGeom prst="rect">
            <a:avLst/>
          </a:prstGeom>
          <a:solidFill>
            <a:schemeClr val="bg1"/>
          </a:solidFill>
          <a:ln>
            <a:solidFill>
              <a:schemeClr val="accent1"/>
            </a:solidFill>
          </a:ln>
        </p:spPr>
        <p:txBody>
          <a:bodyPr wrap="square" rtlCol="0">
            <a:spAutoFit/>
          </a:bodyPr>
          <a:lstStyle/>
          <a:p>
            <a:pPr algn="ctr"/>
            <a:r>
              <a:rPr lang="en-US" smtClean="0"/>
              <a:t>EMI High </a:t>
            </a:r>
            <a:endParaRPr lang="en-US" dirty="0"/>
          </a:p>
        </p:txBody>
      </p:sp>
      <p:cxnSp>
        <p:nvCxnSpPr>
          <p:cNvPr id="156" name="Straight Arrow Connector 155"/>
          <p:cNvCxnSpPr>
            <a:stCxn id="143" idx="3"/>
          </p:cNvCxnSpPr>
          <p:nvPr/>
        </p:nvCxnSpPr>
        <p:spPr>
          <a:xfrm>
            <a:off x="4852374" y="3608886"/>
            <a:ext cx="394428" cy="2564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57" name="Straight Arrow Connector 156"/>
          <p:cNvCxnSpPr>
            <a:stCxn id="143" idx="3"/>
          </p:cNvCxnSpPr>
          <p:nvPr/>
        </p:nvCxnSpPr>
        <p:spPr>
          <a:xfrm>
            <a:off x="4852374" y="3608886"/>
            <a:ext cx="392499" cy="52882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76" name="Straight Arrow Connector 175"/>
          <p:cNvCxnSpPr>
            <a:stCxn id="153" idx="3"/>
            <a:endCxn id="11" idx="1"/>
          </p:cNvCxnSpPr>
          <p:nvPr/>
        </p:nvCxnSpPr>
        <p:spPr>
          <a:xfrm>
            <a:off x="6336588" y="3131343"/>
            <a:ext cx="339469" cy="51033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77" name="Straight Arrow Connector 176"/>
          <p:cNvCxnSpPr>
            <a:stCxn id="154" idx="3"/>
            <a:endCxn id="11" idx="1"/>
          </p:cNvCxnSpPr>
          <p:nvPr/>
        </p:nvCxnSpPr>
        <p:spPr>
          <a:xfrm>
            <a:off x="6336588" y="3634527"/>
            <a:ext cx="339469" cy="715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78" name="Straight Arrow Connector 177"/>
          <p:cNvCxnSpPr>
            <a:stCxn id="155" idx="3"/>
            <a:endCxn id="11" idx="1"/>
          </p:cNvCxnSpPr>
          <p:nvPr/>
        </p:nvCxnSpPr>
        <p:spPr>
          <a:xfrm flipV="1">
            <a:off x="6334659" y="3641677"/>
            <a:ext cx="341398" cy="49603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93" name="Straight Arrow Connector 192"/>
          <p:cNvCxnSpPr/>
          <p:nvPr/>
        </p:nvCxnSpPr>
        <p:spPr>
          <a:xfrm flipV="1">
            <a:off x="7371415" y="3131343"/>
            <a:ext cx="394428" cy="47754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94" name="TextBox 193"/>
          <p:cNvSpPr txBox="1"/>
          <p:nvPr/>
        </p:nvSpPr>
        <p:spPr>
          <a:xfrm>
            <a:off x="7765843" y="2946677"/>
            <a:ext cx="1089786" cy="369332"/>
          </a:xfrm>
          <a:prstGeom prst="rect">
            <a:avLst/>
          </a:prstGeom>
          <a:solidFill>
            <a:schemeClr val="bg1"/>
          </a:solidFill>
          <a:ln>
            <a:solidFill>
              <a:schemeClr val="accent1"/>
            </a:solidFill>
          </a:ln>
        </p:spPr>
        <p:txBody>
          <a:bodyPr wrap="square" rtlCol="0">
            <a:spAutoFit/>
          </a:bodyPr>
          <a:lstStyle/>
          <a:p>
            <a:pPr algn="ctr"/>
            <a:r>
              <a:rPr lang="en-US" dirty="0" smtClean="0"/>
              <a:t>EMI Low</a:t>
            </a:r>
            <a:endParaRPr lang="en-US" dirty="0"/>
          </a:p>
        </p:txBody>
      </p:sp>
      <p:sp>
        <p:nvSpPr>
          <p:cNvPr id="195" name="TextBox 194"/>
          <p:cNvSpPr txBox="1"/>
          <p:nvPr/>
        </p:nvSpPr>
        <p:spPr>
          <a:xfrm>
            <a:off x="7765843" y="3449861"/>
            <a:ext cx="1089786" cy="369332"/>
          </a:xfrm>
          <a:prstGeom prst="rect">
            <a:avLst/>
          </a:prstGeom>
          <a:solidFill>
            <a:schemeClr val="bg1"/>
          </a:solidFill>
          <a:ln>
            <a:solidFill>
              <a:schemeClr val="accent1"/>
            </a:solidFill>
          </a:ln>
        </p:spPr>
        <p:txBody>
          <a:bodyPr wrap="square" rtlCol="0">
            <a:spAutoFit/>
          </a:bodyPr>
          <a:lstStyle/>
          <a:p>
            <a:pPr algn="ctr"/>
            <a:r>
              <a:rPr lang="en-US" dirty="0" smtClean="0"/>
              <a:t>EMI Mod </a:t>
            </a:r>
            <a:endParaRPr lang="en-US" dirty="0"/>
          </a:p>
        </p:txBody>
      </p:sp>
      <p:sp>
        <p:nvSpPr>
          <p:cNvPr id="196" name="TextBox 195"/>
          <p:cNvSpPr txBox="1"/>
          <p:nvPr/>
        </p:nvSpPr>
        <p:spPr>
          <a:xfrm>
            <a:off x="7763914" y="3953045"/>
            <a:ext cx="1089786" cy="369332"/>
          </a:xfrm>
          <a:prstGeom prst="rect">
            <a:avLst/>
          </a:prstGeom>
          <a:solidFill>
            <a:schemeClr val="bg1"/>
          </a:solidFill>
          <a:ln>
            <a:solidFill>
              <a:schemeClr val="accent1"/>
            </a:solidFill>
          </a:ln>
        </p:spPr>
        <p:txBody>
          <a:bodyPr wrap="square" rtlCol="0">
            <a:spAutoFit/>
          </a:bodyPr>
          <a:lstStyle/>
          <a:p>
            <a:pPr algn="ctr"/>
            <a:r>
              <a:rPr lang="en-US" smtClean="0"/>
              <a:t>EMI High </a:t>
            </a:r>
            <a:endParaRPr lang="en-US" dirty="0"/>
          </a:p>
        </p:txBody>
      </p:sp>
      <p:cxnSp>
        <p:nvCxnSpPr>
          <p:cNvPr id="197" name="Straight Arrow Connector 196"/>
          <p:cNvCxnSpPr/>
          <p:nvPr/>
        </p:nvCxnSpPr>
        <p:spPr>
          <a:xfrm>
            <a:off x="7371415" y="3608886"/>
            <a:ext cx="394428" cy="2564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98" name="Straight Arrow Connector 197"/>
          <p:cNvCxnSpPr/>
          <p:nvPr/>
        </p:nvCxnSpPr>
        <p:spPr>
          <a:xfrm>
            <a:off x="7371415" y="3608886"/>
            <a:ext cx="392499" cy="52882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99" name="TextBox 198"/>
          <p:cNvSpPr txBox="1"/>
          <p:nvPr/>
        </p:nvSpPr>
        <p:spPr>
          <a:xfrm>
            <a:off x="811643" y="4420032"/>
            <a:ext cx="7345985" cy="369332"/>
          </a:xfrm>
          <a:prstGeom prst="rect">
            <a:avLst/>
          </a:prstGeom>
          <a:noFill/>
        </p:spPr>
        <p:txBody>
          <a:bodyPr wrap="none" rtlCol="0">
            <a:spAutoFit/>
          </a:bodyPr>
          <a:lstStyle/>
          <a:p>
            <a:r>
              <a:rPr lang="en-US" dirty="0" smtClean="0"/>
              <a:t>Complete Schedule after Willingness and Patch Modules have been unlocked</a:t>
            </a:r>
            <a:endParaRPr lang="en-US" dirty="0"/>
          </a:p>
        </p:txBody>
      </p:sp>
      <p:sp>
        <p:nvSpPr>
          <p:cNvPr id="200" name="TextBox 199"/>
          <p:cNvSpPr txBox="1"/>
          <p:nvPr/>
        </p:nvSpPr>
        <p:spPr>
          <a:xfrm>
            <a:off x="5364384" y="5451958"/>
            <a:ext cx="685800" cy="646331"/>
          </a:xfrm>
          <a:prstGeom prst="rect">
            <a:avLst/>
          </a:prstGeom>
          <a:solidFill>
            <a:schemeClr val="bg1"/>
          </a:solidFill>
          <a:ln>
            <a:solidFill>
              <a:schemeClr val="accent1"/>
            </a:solidFill>
          </a:ln>
        </p:spPr>
        <p:txBody>
          <a:bodyPr wrap="square" rtlCol="0">
            <a:spAutoFit/>
          </a:bodyPr>
          <a:lstStyle/>
          <a:p>
            <a:pPr algn="ctr"/>
            <a:r>
              <a:rPr lang="en-US" dirty="0" smtClean="0"/>
              <a:t>Cigs</a:t>
            </a:r>
          </a:p>
          <a:p>
            <a:pPr algn="ctr"/>
            <a:r>
              <a:rPr lang="en-US" dirty="0" smtClean="0"/>
              <a:t>EMA</a:t>
            </a:r>
            <a:endParaRPr lang="en-US" dirty="0"/>
          </a:p>
        </p:txBody>
      </p:sp>
      <p:cxnSp>
        <p:nvCxnSpPr>
          <p:cNvPr id="201" name="Straight Arrow Connector 200"/>
          <p:cNvCxnSpPr/>
          <p:nvPr/>
        </p:nvCxnSpPr>
        <p:spPr>
          <a:xfrm flipV="1">
            <a:off x="1010567" y="5269425"/>
            <a:ext cx="406969" cy="48707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02" name="TextBox 201"/>
          <p:cNvSpPr txBox="1"/>
          <p:nvPr/>
        </p:nvSpPr>
        <p:spPr>
          <a:xfrm>
            <a:off x="2839366" y="5419167"/>
            <a:ext cx="701335" cy="646331"/>
          </a:xfrm>
          <a:prstGeom prst="rect">
            <a:avLst/>
          </a:prstGeom>
          <a:solidFill>
            <a:schemeClr val="bg1"/>
          </a:solidFill>
          <a:ln>
            <a:solidFill>
              <a:schemeClr val="accent1"/>
            </a:solidFill>
          </a:ln>
        </p:spPr>
        <p:txBody>
          <a:bodyPr wrap="square" rtlCol="0">
            <a:spAutoFit/>
          </a:bodyPr>
          <a:lstStyle/>
          <a:p>
            <a:pPr algn="ctr"/>
            <a:r>
              <a:rPr lang="en-US" smtClean="0"/>
              <a:t>Urge </a:t>
            </a:r>
          </a:p>
          <a:p>
            <a:pPr algn="ctr"/>
            <a:r>
              <a:rPr lang="en-US" dirty="0" smtClean="0"/>
              <a:t>EMA</a:t>
            </a:r>
            <a:endParaRPr lang="en-US" dirty="0"/>
          </a:p>
        </p:txBody>
      </p:sp>
      <p:sp>
        <p:nvSpPr>
          <p:cNvPr id="203" name="TextBox 202"/>
          <p:cNvSpPr txBox="1"/>
          <p:nvPr/>
        </p:nvSpPr>
        <p:spPr>
          <a:xfrm>
            <a:off x="32981" y="5433331"/>
            <a:ext cx="977586" cy="646331"/>
          </a:xfrm>
          <a:prstGeom prst="rect">
            <a:avLst/>
          </a:prstGeom>
          <a:solidFill>
            <a:schemeClr val="bg1"/>
          </a:solidFill>
          <a:ln>
            <a:solidFill>
              <a:schemeClr val="accent1"/>
            </a:solidFill>
          </a:ln>
        </p:spPr>
        <p:txBody>
          <a:bodyPr wrap="square" rtlCol="0">
            <a:spAutoFit/>
          </a:bodyPr>
          <a:lstStyle/>
          <a:p>
            <a:pPr algn="ctr"/>
            <a:r>
              <a:rPr lang="en-US" dirty="0" smtClean="0"/>
              <a:t>Mood EMA</a:t>
            </a:r>
            <a:endParaRPr lang="en-US" dirty="0"/>
          </a:p>
        </p:txBody>
      </p:sp>
      <p:sp>
        <p:nvSpPr>
          <p:cNvPr id="204" name="TextBox 203"/>
          <p:cNvSpPr txBox="1"/>
          <p:nvPr/>
        </p:nvSpPr>
        <p:spPr>
          <a:xfrm>
            <a:off x="1417536" y="5084759"/>
            <a:ext cx="886419" cy="369332"/>
          </a:xfrm>
          <a:prstGeom prst="rect">
            <a:avLst/>
          </a:prstGeom>
          <a:solidFill>
            <a:schemeClr val="bg1"/>
          </a:solidFill>
          <a:ln>
            <a:solidFill>
              <a:schemeClr val="accent1"/>
            </a:solidFill>
          </a:ln>
        </p:spPr>
        <p:txBody>
          <a:bodyPr wrap="square" rtlCol="0">
            <a:spAutoFit/>
          </a:bodyPr>
          <a:lstStyle/>
          <a:p>
            <a:pPr algn="ctr"/>
            <a:r>
              <a:rPr lang="en-US" dirty="0" smtClean="0"/>
              <a:t>EMI L</a:t>
            </a:r>
            <a:endParaRPr lang="en-US" dirty="0"/>
          </a:p>
        </p:txBody>
      </p:sp>
      <p:sp>
        <p:nvSpPr>
          <p:cNvPr id="205" name="TextBox 204"/>
          <p:cNvSpPr txBox="1"/>
          <p:nvPr/>
        </p:nvSpPr>
        <p:spPr>
          <a:xfrm>
            <a:off x="1417594" y="5558576"/>
            <a:ext cx="886419" cy="369332"/>
          </a:xfrm>
          <a:prstGeom prst="rect">
            <a:avLst/>
          </a:prstGeom>
          <a:solidFill>
            <a:schemeClr val="bg1"/>
          </a:solidFill>
          <a:ln>
            <a:solidFill>
              <a:schemeClr val="accent1"/>
            </a:solidFill>
          </a:ln>
        </p:spPr>
        <p:txBody>
          <a:bodyPr wrap="square" rtlCol="0">
            <a:spAutoFit/>
          </a:bodyPr>
          <a:lstStyle/>
          <a:p>
            <a:pPr algn="ctr"/>
            <a:r>
              <a:rPr lang="en-US" dirty="0" smtClean="0"/>
              <a:t>EMI M </a:t>
            </a:r>
            <a:endParaRPr lang="en-US" dirty="0"/>
          </a:p>
        </p:txBody>
      </p:sp>
      <p:sp>
        <p:nvSpPr>
          <p:cNvPr id="206" name="TextBox 205"/>
          <p:cNvSpPr txBox="1"/>
          <p:nvPr/>
        </p:nvSpPr>
        <p:spPr>
          <a:xfrm>
            <a:off x="1423623" y="6036950"/>
            <a:ext cx="886419" cy="369332"/>
          </a:xfrm>
          <a:prstGeom prst="rect">
            <a:avLst/>
          </a:prstGeom>
          <a:solidFill>
            <a:schemeClr val="bg1"/>
          </a:solidFill>
          <a:ln>
            <a:solidFill>
              <a:schemeClr val="accent1"/>
            </a:solidFill>
          </a:ln>
        </p:spPr>
        <p:txBody>
          <a:bodyPr wrap="square" rtlCol="0">
            <a:spAutoFit/>
          </a:bodyPr>
          <a:lstStyle/>
          <a:p>
            <a:pPr algn="ctr"/>
            <a:r>
              <a:rPr lang="en-US" dirty="0" smtClean="0"/>
              <a:t>EMI H </a:t>
            </a:r>
            <a:endParaRPr lang="en-US" dirty="0"/>
          </a:p>
        </p:txBody>
      </p:sp>
      <p:cxnSp>
        <p:nvCxnSpPr>
          <p:cNvPr id="207" name="Straight Arrow Connector 206"/>
          <p:cNvCxnSpPr/>
          <p:nvPr/>
        </p:nvCxnSpPr>
        <p:spPr>
          <a:xfrm flipV="1">
            <a:off x="1010567" y="5743242"/>
            <a:ext cx="407027" cy="1325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08" name="Straight Arrow Connector 207"/>
          <p:cNvCxnSpPr/>
          <p:nvPr/>
        </p:nvCxnSpPr>
        <p:spPr>
          <a:xfrm>
            <a:off x="1010567" y="5756497"/>
            <a:ext cx="413056" cy="46511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09" name="Straight Arrow Connector 208"/>
          <p:cNvCxnSpPr/>
          <p:nvPr/>
        </p:nvCxnSpPr>
        <p:spPr>
          <a:xfrm>
            <a:off x="2503945" y="5269425"/>
            <a:ext cx="335421" cy="47290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10" name="Straight Arrow Connector 209"/>
          <p:cNvCxnSpPr/>
          <p:nvPr/>
        </p:nvCxnSpPr>
        <p:spPr>
          <a:xfrm flipV="1">
            <a:off x="2504003" y="5742333"/>
            <a:ext cx="335363" cy="90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11" name="Straight Arrow Connector 210"/>
          <p:cNvCxnSpPr/>
          <p:nvPr/>
        </p:nvCxnSpPr>
        <p:spPr>
          <a:xfrm flipV="1">
            <a:off x="2510032" y="5742333"/>
            <a:ext cx="329334" cy="47928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12" name="Straight Arrow Connector 211"/>
          <p:cNvCxnSpPr/>
          <p:nvPr/>
        </p:nvCxnSpPr>
        <p:spPr>
          <a:xfrm flipV="1">
            <a:off x="3540701" y="5264790"/>
            <a:ext cx="394428" cy="47754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13" name="TextBox 212"/>
          <p:cNvSpPr txBox="1"/>
          <p:nvPr/>
        </p:nvSpPr>
        <p:spPr>
          <a:xfrm>
            <a:off x="3935129" y="5080124"/>
            <a:ext cx="1089786" cy="369332"/>
          </a:xfrm>
          <a:prstGeom prst="rect">
            <a:avLst/>
          </a:prstGeom>
          <a:solidFill>
            <a:schemeClr val="bg1"/>
          </a:solidFill>
          <a:ln>
            <a:solidFill>
              <a:schemeClr val="accent1"/>
            </a:solidFill>
          </a:ln>
        </p:spPr>
        <p:txBody>
          <a:bodyPr wrap="square" rtlCol="0">
            <a:spAutoFit/>
          </a:bodyPr>
          <a:lstStyle/>
          <a:p>
            <a:pPr algn="ctr"/>
            <a:r>
              <a:rPr lang="en-US" dirty="0" smtClean="0"/>
              <a:t>EMI Low</a:t>
            </a:r>
            <a:endParaRPr lang="en-US" dirty="0"/>
          </a:p>
        </p:txBody>
      </p:sp>
      <p:sp>
        <p:nvSpPr>
          <p:cNvPr id="214" name="TextBox 213"/>
          <p:cNvSpPr txBox="1"/>
          <p:nvPr/>
        </p:nvSpPr>
        <p:spPr>
          <a:xfrm>
            <a:off x="3935129" y="5583308"/>
            <a:ext cx="1089786" cy="369332"/>
          </a:xfrm>
          <a:prstGeom prst="rect">
            <a:avLst/>
          </a:prstGeom>
          <a:solidFill>
            <a:schemeClr val="bg1"/>
          </a:solidFill>
          <a:ln>
            <a:solidFill>
              <a:schemeClr val="accent1"/>
            </a:solidFill>
          </a:ln>
        </p:spPr>
        <p:txBody>
          <a:bodyPr wrap="square" rtlCol="0">
            <a:spAutoFit/>
          </a:bodyPr>
          <a:lstStyle/>
          <a:p>
            <a:pPr algn="ctr"/>
            <a:r>
              <a:rPr lang="en-US" dirty="0" smtClean="0"/>
              <a:t>EMI Mod </a:t>
            </a:r>
            <a:endParaRPr lang="en-US" dirty="0"/>
          </a:p>
        </p:txBody>
      </p:sp>
      <p:sp>
        <p:nvSpPr>
          <p:cNvPr id="215" name="TextBox 214"/>
          <p:cNvSpPr txBox="1"/>
          <p:nvPr/>
        </p:nvSpPr>
        <p:spPr>
          <a:xfrm>
            <a:off x="3933200" y="6086492"/>
            <a:ext cx="1089786" cy="369332"/>
          </a:xfrm>
          <a:prstGeom prst="rect">
            <a:avLst/>
          </a:prstGeom>
          <a:solidFill>
            <a:schemeClr val="bg1"/>
          </a:solidFill>
          <a:ln>
            <a:solidFill>
              <a:schemeClr val="accent1"/>
            </a:solidFill>
          </a:ln>
        </p:spPr>
        <p:txBody>
          <a:bodyPr wrap="square" rtlCol="0">
            <a:spAutoFit/>
          </a:bodyPr>
          <a:lstStyle/>
          <a:p>
            <a:pPr algn="ctr"/>
            <a:r>
              <a:rPr lang="en-US" smtClean="0"/>
              <a:t>EMI High </a:t>
            </a:r>
            <a:endParaRPr lang="en-US" dirty="0"/>
          </a:p>
        </p:txBody>
      </p:sp>
      <p:cxnSp>
        <p:nvCxnSpPr>
          <p:cNvPr id="216" name="Straight Arrow Connector 215"/>
          <p:cNvCxnSpPr/>
          <p:nvPr/>
        </p:nvCxnSpPr>
        <p:spPr>
          <a:xfrm>
            <a:off x="3540701" y="5742333"/>
            <a:ext cx="394428" cy="2564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17" name="Straight Arrow Connector 216"/>
          <p:cNvCxnSpPr/>
          <p:nvPr/>
        </p:nvCxnSpPr>
        <p:spPr>
          <a:xfrm>
            <a:off x="3540701" y="5742333"/>
            <a:ext cx="392499" cy="52882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18" name="Straight Arrow Connector 217"/>
          <p:cNvCxnSpPr>
            <a:endCxn id="209" idx="1"/>
          </p:cNvCxnSpPr>
          <p:nvPr/>
        </p:nvCxnSpPr>
        <p:spPr>
          <a:xfrm>
            <a:off x="5024915" y="5264790"/>
            <a:ext cx="339469" cy="51033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19" name="Straight Arrow Connector 218"/>
          <p:cNvCxnSpPr>
            <a:endCxn id="209" idx="1"/>
          </p:cNvCxnSpPr>
          <p:nvPr/>
        </p:nvCxnSpPr>
        <p:spPr>
          <a:xfrm>
            <a:off x="5024915" y="5767974"/>
            <a:ext cx="339469" cy="715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20" name="Straight Arrow Connector 219"/>
          <p:cNvCxnSpPr>
            <a:endCxn id="209" idx="1"/>
          </p:cNvCxnSpPr>
          <p:nvPr/>
        </p:nvCxnSpPr>
        <p:spPr>
          <a:xfrm flipV="1">
            <a:off x="5022986" y="5775124"/>
            <a:ext cx="341398" cy="49603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21" name="Straight Arrow Connector 220"/>
          <p:cNvCxnSpPr/>
          <p:nvPr/>
        </p:nvCxnSpPr>
        <p:spPr>
          <a:xfrm flipV="1">
            <a:off x="6059742" y="5264790"/>
            <a:ext cx="394428" cy="47754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22" name="TextBox 221"/>
          <p:cNvSpPr txBox="1"/>
          <p:nvPr/>
        </p:nvSpPr>
        <p:spPr>
          <a:xfrm>
            <a:off x="6454170" y="5080124"/>
            <a:ext cx="1089786" cy="369332"/>
          </a:xfrm>
          <a:prstGeom prst="rect">
            <a:avLst/>
          </a:prstGeom>
          <a:solidFill>
            <a:schemeClr val="bg1"/>
          </a:solidFill>
          <a:ln>
            <a:solidFill>
              <a:schemeClr val="accent1"/>
            </a:solidFill>
          </a:ln>
        </p:spPr>
        <p:txBody>
          <a:bodyPr wrap="square" rtlCol="0">
            <a:spAutoFit/>
          </a:bodyPr>
          <a:lstStyle/>
          <a:p>
            <a:pPr algn="ctr"/>
            <a:r>
              <a:rPr lang="en-US" dirty="0" smtClean="0"/>
              <a:t>EMI Low</a:t>
            </a:r>
            <a:endParaRPr lang="en-US" dirty="0"/>
          </a:p>
        </p:txBody>
      </p:sp>
      <p:sp>
        <p:nvSpPr>
          <p:cNvPr id="223" name="TextBox 222"/>
          <p:cNvSpPr txBox="1"/>
          <p:nvPr/>
        </p:nvSpPr>
        <p:spPr>
          <a:xfrm>
            <a:off x="6454170" y="5583308"/>
            <a:ext cx="1089786" cy="369332"/>
          </a:xfrm>
          <a:prstGeom prst="rect">
            <a:avLst/>
          </a:prstGeom>
          <a:solidFill>
            <a:schemeClr val="bg1"/>
          </a:solidFill>
          <a:ln>
            <a:solidFill>
              <a:schemeClr val="accent1"/>
            </a:solidFill>
          </a:ln>
        </p:spPr>
        <p:txBody>
          <a:bodyPr wrap="square" rtlCol="0">
            <a:spAutoFit/>
          </a:bodyPr>
          <a:lstStyle/>
          <a:p>
            <a:pPr algn="ctr"/>
            <a:r>
              <a:rPr lang="en-US" dirty="0" smtClean="0"/>
              <a:t>EMI Mod </a:t>
            </a:r>
            <a:endParaRPr lang="en-US" dirty="0"/>
          </a:p>
        </p:txBody>
      </p:sp>
      <p:sp>
        <p:nvSpPr>
          <p:cNvPr id="224" name="TextBox 223"/>
          <p:cNvSpPr txBox="1"/>
          <p:nvPr/>
        </p:nvSpPr>
        <p:spPr>
          <a:xfrm>
            <a:off x="6452241" y="6086492"/>
            <a:ext cx="1089786" cy="369332"/>
          </a:xfrm>
          <a:prstGeom prst="rect">
            <a:avLst/>
          </a:prstGeom>
          <a:solidFill>
            <a:schemeClr val="bg1"/>
          </a:solidFill>
          <a:ln>
            <a:solidFill>
              <a:schemeClr val="accent1"/>
            </a:solidFill>
          </a:ln>
        </p:spPr>
        <p:txBody>
          <a:bodyPr wrap="square" rtlCol="0">
            <a:spAutoFit/>
          </a:bodyPr>
          <a:lstStyle/>
          <a:p>
            <a:pPr algn="ctr"/>
            <a:r>
              <a:rPr lang="en-US" smtClean="0"/>
              <a:t>EMI High </a:t>
            </a:r>
            <a:endParaRPr lang="en-US" dirty="0"/>
          </a:p>
        </p:txBody>
      </p:sp>
      <p:cxnSp>
        <p:nvCxnSpPr>
          <p:cNvPr id="225" name="Straight Arrow Connector 224"/>
          <p:cNvCxnSpPr/>
          <p:nvPr/>
        </p:nvCxnSpPr>
        <p:spPr>
          <a:xfrm>
            <a:off x="6059742" y="5742333"/>
            <a:ext cx="394428" cy="2564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26" name="Straight Arrow Connector 225"/>
          <p:cNvCxnSpPr/>
          <p:nvPr/>
        </p:nvCxnSpPr>
        <p:spPr>
          <a:xfrm>
            <a:off x="6059742" y="5742333"/>
            <a:ext cx="392499" cy="52882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505" name="TextBox 504"/>
          <p:cNvSpPr txBox="1"/>
          <p:nvPr/>
        </p:nvSpPr>
        <p:spPr>
          <a:xfrm>
            <a:off x="6830291" y="2590800"/>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3203574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b="0" cap="none" dirty="0" smtClean="0"/>
              <a:t>EMA/EMI Integration – Low Mood </a:t>
            </a:r>
            <a:endParaRPr lang="en-US" b="0" cap="none" dirty="0"/>
          </a:p>
        </p:txBody>
      </p:sp>
      <p:pic>
        <p:nvPicPr>
          <p:cNvPr id="2" name="Picture 1"/>
          <p:cNvPicPr>
            <a:picLocks noChangeAspect="1"/>
          </p:cNvPicPr>
          <p:nvPr/>
        </p:nvPicPr>
        <p:blipFill>
          <a:blip r:embed="rId3"/>
          <a:stretch>
            <a:fillRect/>
          </a:stretch>
        </p:blipFill>
        <p:spPr>
          <a:xfrm>
            <a:off x="3581400" y="1981200"/>
            <a:ext cx="2170566" cy="3928532"/>
          </a:xfrm>
          <a:prstGeom prst="rect">
            <a:avLst/>
          </a:prstGeom>
          <a:ln>
            <a:solidFill>
              <a:schemeClr val="accent6"/>
            </a:solidFill>
          </a:ln>
        </p:spPr>
      </p:pic>
      <p:pic>
        <p:nvPicPr>
          <p:cNvPr id="10" name="Picture 9"/>
          <p:cNvPicPr>
            <a:picLocks noChangeAspect="1"/>
          </p:cNvPicPr>
          <p:nvPr/>
        </p:nvPicPr>
        <p:blipFill>
          <a:blip r:embed="rId4"/>
          <a:stretch>
            <a:fillRect/>
          </a:stretch>
        </p:blipFill>
        <p:spPr>
          <a:xfrm>
            <a:off x="6477000" y="1981200"/>
            <a:ext cx="2170566" cy="3928532"/>
          </a:xfrm>
          <a:prstGeom prst="rect">
            <a:avLst/>
          </a:prstGeom>
          <a:ln>
            <a:solidFill>
              <a:schemeClr val="accent6"/>
            </a:solidFill>
          </a:ln>
        </p:spPr>
      </p:pic>
      <p:pic>
        <p:nvPicPr>
          <p:cNvPr id="15" name="Picture 14"/>
          <p:cNvPicPr>
            <a:picLocks noChangeAspect="1"/>
          </p:cNvPicPr>
          <p:nvPr/>
        </p:nvPicPr>
        <p:blipFill>
          <a:blip r:embed="rId5"/>
          <a:stretch>
            <a:fillRect/>
          </a:stretch>
        </p:blipFill>
        <p:spPr>
          <a:xfrm>
            <a:off x="685800" y="1981200"/>
            <a:ext cx="2170566" cy="3928532"/>
          </a:xfrm>
          <a:prstGeom prst="rect">
            <a:avLst/>
          </a:prstGeom>
        </p:spPr>
      </p:pic>
      <p:cxnSp>
        <p:nvCxnSpPr>
          <p:cNvPr id="28" name="Straight Arrow Connector 27"/>
          <p:cNvCxnSpPr>
            <a:stCxn id="15" idx="3"/>
            <a:endCxn id="2" idx="1"/>
          </p:cNvCxnSpPr>
          <p:nvPr/>
        </p:nvCxnSpPr>
        <p:spPr>
          <a:xfrm>
            <a:off x="2856366" y="3945466"/>
            <a:ext cx="725034"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a:stCxn id="2" idx="3"/>
            <a:endCxn id="10" idx="1"/>
          </p:cNvCxnSpPr>
          <p:nvPr/>
        </p:nvCxnSpPr>
        <p:spPr>
          <a:xfrm>
            <a:off x="5751966" y="3945466"/>
            <a:ext cx="725034"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4085699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b="0" cap="none" dirty="0"/>
              <a:t>EMA/EMI Integration</a:t>
            </a:r>
            <a:r>
              <a:rPr lang="en-US" b="0" cap="none" dirty="0" smtClean="0"/>
              <a:t> – Moderate Mood</a:t>
            </a:r>
            <a:endParaRPr lang="en-US" b="0" cap="none" dirty="0"/>
          </a:p>
        </p:txBody>
      </p:sp>
      <p:pic>
        <p:nvPicPr>
          <p:cNvPr id="11" name="Picture 10"/>
          <p:cNvPicPr>
            <a:picLocks noChangeAspect="1"/>
          </p:cNvPicPr>
          <p:nvPr/>
        </p:nvPicPr>
        <p:blipFill>
          <a:blip r:embed="rId3"/>
          <a:stretch>
            <a:fillRect/>
          </a:stretch>
        </p:blipFill>
        <p:spPr>
          <a:xfrm>
            <a:off x="1600200" y="1833879"/>
            <a:ext cx="2425536" cy="4312065"/>
          </a:xfrm>
          <a:prstGeom prst="rect">
            <a:avLst/>
          </a:prstGeom>
          <a:ln>
            <a:solidFill>
              <a:schemeClr val="accent6"/>
            </a:solidFill>
          </a:ln>
        </p:spPr>
      </p:pic>
      <p:pic>
        <p:nvPicPr>
          <p:cNvPr id="12" name="Picture 11"/>
          <p:cNvPicPr>
            <a:picLocks noChangeAspect="1"/>
          </p:cNvPicPr>
          <p:nvPr/>
        </p:nvPicPr>
        <p:blipFill>
          <a:blip r:embed="rId4"/>
          <a:stretch>
            <a:fillRect/>
          </a:stretch>
        </p:blipFill>
        <p:spPr>
          <a:xfrm>
            <a:off x="5334000" y="1833879"/>
            <a:ext cx="2422679" cy="4306985"/>
          </a:xfrm>
          <a:prstGeom prst="rect">
            <a:avLst/>
          </a:prstGeom>
          <a:ln>
            <a:solidFill>
              <a:schemeClr val="accent6"/>
            </a:solidFill>
          </a:ln>
        </p:spPr>
      </p:pic>
      <p:cxnSp>
        <p:nvCxnSpPr>
          <p:cNvPr id="7" name="Straight Arrow Connector 6"/>
          <p:cNvCxnSpPr>
            <a:stCxn id="11" idx="3"/>
            <a:endCxn id="12" idx="1"/>
          </p:cNvCxnSpPr>
          <p:nvPr/>
        </p:nvCxnSpPr>
        <p:spPr>
          <a:xfrm flipV="1">
            <a:off x="4025736" y="3987372"/>
            <a:ext cx="1308264" cy="254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7743367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b="0" cap="none" dirty="0"/>
              <a:t>EMA/EMI Integration</a:t>
            </a:r>
            <a:r>
              <a:rPr lang="en-US" b="0" cap="none" dirty="0" smtClean="0"/>
              <a:t> </a:t>
            </a:r>
            <a:r>
              <a:rPr lang="en-US" b="0" cap="none" dirty="0"/>
              <a:t>– </a:t>
            </a:r>
            <a:r>
              <a:rPr lang="en-US" b="0" cap="none" dirty="0" smtClean="0"/>
              <a:t>High Mood </a:t>
            </a:r>
            <a:endParaRPr lang="en-US" b="0" cap="none" dirty="0"/>
          </a:p>
        </p:txBody>
      </p:sp>
      <p:pic>
        <p:nvPicPr>
          <p:cNvPr id="28" name="Picture 27"/>
          <p:cNvPicPr>
            <a:picLocks noChangeAspect="1"/>
          </p:cNvPicPr>
          <p:nvPr/>
        </p:nvPicPr>
        <p:blipFill>
          <a:blip r:embed="rId3"/>
          <a:stretch>
            <a:fillRect/>
          </a:stretch>
        </p:blipFill>
        <p:spPr>
          <a:xfrm>
            <a:off x="1600200" y="1828800"/>
            <a:ext cx="2362200" cy="4334931"/>
          </a:xfrm>
          <a:prstGeom prst="rect">
            <a:avLst/>
          </a:prstGeom>
          <a:ln>
            <a:solidFill>
              <a:schemeClr val="accent6"/>
            </a:solidFill>
          </a:ln>
        </p:spPr>
      </p:pic>
      <p:pic>
        <p:nvPicPr>
          <p:cNvPr id="29" name="Picture 28"/>
          <p:cNvPicPr>
            <a:picLocks noChangeAspect="1"/>
          </p:cNvPicPr>
          <p:nvPr/>
        </p:nvPicPr>
        <p:blipFill>
          <a:blip r:embed="rId4"/>
          <a:stretch>
            <a:fillRect/>
          </a:stretch>
        </p:blipFill>
        <p:spPr>
          <a:xfrm>
            <a:off x="5486400" y="1828800"/>
            <a:ext cx="2438398" cy="4334931"/>
          </a:xfrm>
          <a:prstGeom prst="rect">
            <a:avLst/>
          </a:prstGeom>
          <a:ln>
            <a:solidFill>
              <a:schemeClr val="accent6"/>
            </a:solidFill>
          </a:ln>
        </p:spPr>
      </p:pic>
      <p:cxnSp>
        <p:nvCxnSpPr>
          <p:cNvPr id="30" name="Straight Arrow Connector 29"/>
          <p:cNvCxnSpPr>
            <a:stCxn id="28" idx="3"/>
            <a:endCxn id="29" idx="1"/>
          </p:cNvCxnSpPr>
          <p:nvPr/>
        </p:nvCxnSpPr>
        <p:spPr>
          <a:xfrm>
            <a:off x="3962400" y="3996266"/>
            <a:ext cx="152400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5654305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057400" y="3276600"/>
            <a:ext cx="6858000" cy="2895600"/>
          </a:xfrm>
        </p:spPr>
        <p:txBody>
          <a:bodyPr>
            <a:normAutofit/>
          </a:bodyPr>
          <a:lstStyle/>
          <a:p>
            <a:r>
              <a:rPr lang="en-US" b="0" dirty="0" smtClean="0"/>
              <a:t>Secondary analysis of 7 single-case trials</a:t>
            </a:r>
          </a:p>
          <a:p>
            <a:pPr lvl="1"/>
            <a:r>
              <a:rPr lang="en-US" dirty="0" smtClean="0"/>
              <a:t>Longitudinal study (4 weeks)</a:t>
            </a:r>
          </a:p>
          <a:p>
            <a:pPr lvl="1"/>
            <a:r>
              <a:rPr lang="en-US" dirty="0"/>
              <a:t>R</a:t>
            </a:r>
            <a:r>
              <a:rPr lang="en-US" dirty="0" smtClean="0"/>
              <a:t>andomized in either an AB assignment </a:t>
            </a:r>
            <a:r>
              <a:rPr lang="en-US" sz="2400" dirty="0" smtClean="0">
                <a:solidFill>
                  <a:schemeClr val="bg1">
                    <a:lumMod val="50000"/>
                  </a:schemeClr>
                </a:solidFill>
              </a:rPr>
              <a:t>(n=5)</a:t>
            </a:r>
            <a:r>
              <a:rPr lang="en-US" dirty="0" smtClean="0"/>
              <a:t>, or one-arm L2Q </a:t>
            </a:r>
            <a:r>
              <a:rPr lang="en-US" sz="2400" dirty="0" smtClean="0">
                <a:solidFill>
                  <a:srgbClr val="7F7F7F"/>
                </a:solidFill>
              </a:rPr>
              <a:t>(n=2)</a:t>
            </a:r>
          </a:p>
          <a:p>
            <a:pPr lvl="2"/>
            <a:endParaRPr lang="en-US" dirty="0" smtClean="0"/>
          </a:p>
          <a:p>
            <a:pPr lvl="2"/>
            <a:endParaRPr lang="en-US" dirty="0" smtClean="0"/>
          </a:p>
          <a:p>
            <a:pPr lvl="1"/>
            <a:endParaRPr lang="en-US" b="0" dirty="0"/>
          </a:p>
          <a:p>
            <a:endParaRPr lang="en-US" b="0" dirty="0"/>
          </a:p>
        </p:txBody>
      </p:sp>
      <p:sp>
        <p:nvSpPr>
          <p:cNvPr id="3" name="Title 2"/>
          <p:cNvSpPr>
            <a:spLocks noGrp="1"/>
          </p:cNvSpPr>
          <p:nvPr>
            <p:ph type="title"/>
          </p:nvPr>
        </p:nvSpPr>
        <p:spPr/>
        <p:txBody>
          <a:bodyPr>
            <a:normAutofit fontScale="90000"/>
          </a:bodyPr>
          <a:lstStyle/>
          <a:p>
            <a:pPr algn="ctr"/>
            <a:r>
              <a:rPr lang="en-US" b="0" cap="none" dirty="0" smtClean="0"/>
              <a:t>Preliminary evaluation of EMA/EMI integration</a:t>
            </a:r>
            <a:endParaRPr lang="en-US" b="0" cap="none" dirty="0"/>
          </a:p>
        </p:txBody>
      </p:sp>
      <p:pic>
        <p:nvPicPr>
          <p:cNvPr id="6" name="Picture 5"/>
          <p:cNvPicPr>
            <a:picLocks noChangeAspect="1"/>
          </p:cNvPicPr>
          <p:nvPr/>
        </p:nvPicPr>
        <p:blipFill>
          <a:blip r:embed="rId3">
            <a:alphaModFix/>
          </a:blip>
          <a:stretch>
            <a:fillRect/>
          </a:stretch>
        </p:blipFill>
        <p:spPr>
          <a:xfrm>
            <a:off x="685800" y="1371600"/>
            <a:ext cx="7924800" cy="1524000"/>
          </a:xfrm>
          <a:prstGeom prst="rect">
            <a:avLst/>
          </a:prstGeom>
          <a:ln w="38100" cmpd="sng">
            <a:solidFill>
              <a:srgbClr val="33006F"/>
            </a:solidFill>
          </a:ln>
          <a:effectLst>
            <a:outerShdw blurRad="50800" dist="38100" dir="2700000" algn="tl" rotWithShape="0">
              <a:prstClr val="black">
                <a:alpha val="40000"/>
              </a:prstClr>
            </a:outerShdw>
          </a:effectLst>
        </p:spPr>
      </p:pic>
      <p:pic>
        <p:nvPicPr>
          <p:cNvPr id="5" name="Picture 4"/>
          <p:cNvPicPr>
            <a:picLocks noChangeAspect="1"/>
          </p:cNvPicPr>
          <p:nvPr/>
        </p:nvPicPr>
        <p:blipFill>
          <a:blip r:embed="rId4"/>
          <a:stretch>
            <a:fillRect/>
          </a:stretch>
        </p:blipFill>
        <p:spPr>
          <a:xfrm>
            <a:off x="190190" y="3733800"/>
            <a:ext cx="1841810" cy="2221005"/>
          </a:xfrm>
          <a:prstGeom prst="rect">
            <a:avLst/>
          </a:prstGeom>
        </p:spPr>
      </p:pic>
    </p:spTree>
    <p:extLst>
      <p:ext uri="{BB962C8B-B14F-4D97-AF65-F5344CB8AC3E}">
        <p14:creationId xmlns:p14="http://schemas.microsoft.com/office/powerpoint/2010/main" val="137593025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b="0" cap="none" dirty="0" err="1" smtClean="0"/>
              <a:t>QuitGuide</a:t>
            </a:r>
            <a:r>
              <a:rPr lang="en-US" b="0" cap="none" dirty="0" smtClean="0"/>
              <a:t> (</a:t>
            </a:r>
            <a:r>
              <a:rPr lang="en-US" b="0" cap="none" dirty="0" err="1" smtClean="0"/>
              <a:t>comparsion</a:t>
            </a:r>
            <a:r>
              <a:rPr lang="en-US" b="0" cap="none" dirty="0" smtClean="0"/>
              <a:t> app)</a:t>
            </a:r>
            <a:endParaRPr lang="en-US" b="0" cap="none" dirty="0"/>
          </a:p>
        </p:txBody>
      </p:sp>
      <p:pic>
        <p:nvPicPr>
          <p:cNvPr id="4" name="Picture 3"/>
          <p:cNvPicPr>
            <a:picLocks noChangeAspect="1"/>
          </p:cNvPicPr>
          <p:nvPr/>
        </p:nvPicPr>
        <p:blipFill>
          <a:blip r:embed="rId3"/>
          <a:stretch>
            <a:fillRect/>
          </a:stretch>
        </p:blipFill>
        <p:spPr>
          <a:xfrm>
            <a:off x="7772400" y="4953000"/>
            <a:ext cx="865909" cy="1447800"/>
          </a:xfrm>
          <a:prstGeom prst="rect">
            <a:avLst/>
          </a:prstGeom>
        </p:spPr>
      </p:pic>
      <p:pic>
        <p:nvPicPr>
          <p:cNvPr id="5" name="Picture 4"/>
          <p:cNvPicPr>
            <a:picLocks noChangeAspect="1"/>
          </p:cNvPicPr>
          <p:nvPr/>
        </p:nvPicPr>
        <p:blipFill>
          <a:blip r:embed="rId4"/>
          <a:stretch>
            <a:fillRect/>
          </a:stretch>
        </p:blipFill>
        <p:spPr>
          <a:xfrm>
            <a:off x="5791200" y="3200400"/>
            <a:ext cx="985209" cy="1447800"/>
          </a:xfrm>
          <a:prstGeom prst="rect">
            <a:avLst/>
          </a:prstGeom>
        </p:spPr>
      </p:pic>
      <p:pic>
        <p:nvPicPr>
          <p:cNvPr id="6" name="Picture 5"/>
          <p:cNvPicPr>
            <a:picLocks noChangeAspect="1"/>
          </p:cNvPicPr>
          <p:nvPr/>
        </p:nvPicPr>
        <p:blipFill>
          <a:blip r:embed="rId5"/>
          <a:stretch>
            <a:fillRect/>
          </a:stretch>
        </p:blipFill>
        <p:spPr>
          <a:xfrm>
            <a:off x="5791200" y="1219200"/>
            <a:ext cx="990600" cy="1531856"/>
          </a:xfrm>
          <a:prstGeom prst="rect">
            <a:avLst/>
          </a:prstGeom>
        </p:spPr>
      </p:pic>
      <p:sp>
        <p:nvSpPr>
          <p:cNvPr id="12" name="Content Placeholder 11"/>
          <p:cNvSpPr>
            <a:spLocks noGrp="1"/>
          </p:cNvSpPr>
          <p:nvPr>
            <p:ph idx="1"/>
          </p:nvPr>
        </p:nvSpPr>
        <p:spPr>
          <a:xfrm>
            <a:off x="25899" y="5029200"/>
            <a:ext cx="3733800" cy="1676400"/>
          </a:xfrm>
        </p:spPr>
        <p:txBody>
          <a:bodyPr>
            <a:normAutofit fontScale="92500" lnSpcReduction="20000"/>
          </a:bodyPr>
          <a:lstStyle/>
          <a:p>
            <a:r>
              <a:rPr lang="en-US" sz="2800" b="0" dirty="0" smtClean="0"/>
              <a:t>User-initiated EMAs</a:t>
            </a:r>
          </a:p>
          <a:p>
            <a:pPr marL="0" indent="0">
              <a:buNone/>
            </a:pPr>
            <a:endParaRPr lang="en-US" sz="2800" b="0" dirty="0" smtClean="0"/>
          </a:p>
          <a:p>
            <a:pPr>
              <a:lnSpc>
                <a:spcPct val="120000"/>
              </a:lnSpc>
            </a:pPr>
            <a:r>
              <a:rPr lang="en-US" sz="2800" b="0" dirty="0" smtClean="0"/>
              <a:t>Tracking Cravings, Managing Mood</a:t>
            </a:r>
            <a:endParaRPr lang="en-US" sz="2800" dirty="0"/>
          </a:p>
        </p:txBody>
      </p:sp>
      <p:pic>
        <p:nvPicPr>
          <p:cNvPr id="14" name="Picture 13"/>
          <p:cNvPicPr>
            <a:picLocks noChangeAspect="1"/>
          </p:cNvPicPr>
          <p:nvPr/>
        </p:nvPicPr>
        <p:blipFill>
          <a:blip r:embed="rId6"/>
          <a:stretch>
            <a:fillRect/>
          </a:stretch>
        </p:blipFill>
        <p:spPr>
          <a:xfrm>
            <a:off x="2286000" y="1524000"/>
            <a:ext cx="1993295" cy="3276600"/>
          </a:xfrm>
          <a:prstGeom prst="rect">
            <a:avLst/>
          </a:prstGeom>
          <a:ln>
            <a:solidFill>
              <a:srgbClr val="33006F"/>
            </a:solidFill>
          </a:ln>
        </p:spPr>
      </p:pic>
      <p:pic>
        <p:nvPicPr>
          <p:cNvPr id="2" name="Picture 1"/>
          <p:cNvPicPr>
            <a:picLocks noChangeAspect="1"/>
          </p:cNvPicPr>
          <p:nvPr/>
        </p:nvPicPr>
        <p:blipFill>
          <a:blip r:embed="rId7"/>
          <a:stretch>
            <a:fillRect/>
          </a:stretch>
        </p:blipFill>
        <p:spPr>
          <a:xfrm>
            <a:off x="5791200" y="4953000"/>
            <a:ext cx="990600" cy="1447800"/>
          </a:xfrm>
          <a:prstGeom prst="rect">
            <a:avLst/>
          </a:prstGeom>
        </p:spPr>
      </p:pic>
      <p:pic>
        <p:nvPicPr>
          <p:cNvPr id="7" name="Picture 6"/>
          <p:cNvPicPr>
            <a:picLocks noChangeAspect="1"/>
          </p:cNvPicPr>
          <p:nvPr/>
        </p:nvPicPr>
        <p:blipFill>
          <a:blip r:embed="rId8"/>
          <a:stretch>
            <a:fillRect/>
          </a:stretch>
        </p:blipFill>
        <p:spPr>
          <a:xfrm>
            <a:off x="7620000" y="1219200"/>
            <a:ext cx="914400" cy="1524000"/>
          </a:xfrm>
          <a:prstGeom prst="rect">
            <a:avLst/>
          </a:prstGeom>
        </p:spPr>
      </p:pic>
      <p:pic>
        <p:nvPicPr>
          <p:cNvPr id="8" name="Picture 7"/>
          <p:cNvPicPr>
            <a:picLocks noChangeAspect="1"/>
          </p:cNvPicPr>
          <p:nvPr/>
        </p:nvPicPr>
        <p:blipFill>
          <a:blip r:embed="rId9"/>
          <a:stretch>
            <a:fillRect/>
          </a:stretch>
        </p:blipFill>
        <p:spPr>
          <a:xfrm>
            <a:off x="7696200" y="3200400"/>
            <a:ext cx="914400" cy="1487550"/>
          </a:xfrm>
          <a:prstGeom prst="rect">
            <a:avLst/>
          </a:prstGeom>
        </p:spPr>
      </p:pic>
      <p:sp>
        <p:nvSpPr>
          <p:cNvPr id="9" name="Right Arrow 8"/>
          <p:cNvSpPr/>
          <p:nvPr/>
        </p:nvSpPr>
        <p:spPr>
          <a:xfrm>
            <a:off x="4648200" y="2133600"/>
            <a:ext cx="990600" cy="1524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ight Arrow 12"/>
          <p:cNvSpPr/>
          <p:nvPr/>
        </p:nvSpPr>
        <p:spPr>
          <a:xfrm>
            <a:off x="4648200" y="3733800"/>
            <a:ext cx="990600" cy="1524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ight Arrow 14"/>
          <p:cNvSpPr/>
          <p:nvPr/>
        </p:nvSpPr>
        <p:spPr>
          <a:xfrm rot="1390442">
            <a:off x="4485823" y="5141765"/>
            <a:ext cx="990600" cy="1524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10"/>
          <a:stretch>
            <a:fillRect/>
          </a:stretch>
        </p:blipFill>
        <p:spPr>
          <a:xfrm>
            <a:off x="152400" y="2438400"/>
            <a:ext cx="1874520" cy="1752600"/>
          </a:xfrm>
          <a:prstGeom prst="rect">
            <a:avLst/>
          </a:prstGeom>
          <a:ln>
            <a:noFill/>
          </a:ln>
        </p:spPr>
      </p:pic>
    </p:spTree>
    <p:extLst>
      <p:ext uri="{BB962C8B-B14F-4D97-AF65-F5344CB8AC3E}">
        <p14:creationId xmlns:p14="http://schemas.microsoft.com/office/powerpoint/2010/main" val="229767752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b="0" cap="none" dirty="0" smtClean="0"/>
              <a:t>Participants</a:t>
            </a:r>
            <a:endParaRPr lang="en-US" b="0" cap="none" dirty="0"/>
          </a:p>
        </p:txBody>
      </p:sp>
      <p:pic>
        <p:nvPicPr>
          <p:cNvPr id="5" name="Picture 4"/>
          <p:cNvPicPr>
            <a:picLocks noChangeAspect="1"/>
          </p:cNvPicPr>
          <p:nvPr/>
        </p:nvPicPr>
        <p:blipFill>
          <a:blip r:embed="rId3"/>
          <a:stretch>
            <a:fillRect/>
          </a:stretch>
        </p:blipFill>
        <p:spPr>
          <a:xfrm>
            <a:off x="1752600" y="1295400"/>
            <a:ext cx="5625461" cy="2743200"/>
          </a:xfrm>
          <a:prstGeom prst="rect">
            <a:avLst/>
          </a:prstGeom>
          <a:ln>
            <a:solidFill>
              <a:schemeClr val="tx1"/>
            </a:solidFill>
          </a:ln>
        </p:spPr>
      </p:pic>
      <p:graphicFrame>
        <p:nvGraphicFramePr>
          <p:cNvPr id="7" name="Table 6"/>
          <p:cNvGraphicFramePr>
            <a:graphicFrameLocks noGrp="1"/>
          </p:cNvGraphicFramePr>
          <p:nvPr>
            <p:extLst>
              <p:ext uri="{D42A27DB-BD31-4B8C-83A1-F6EECF244321}">
                <p14:modId xmlns:p14="http://schemas.microsoft.com/office/powerpoint/2010/main" val="1182727850"/>
              </p:ext>
            </p:extLst>
          </p:nvPr>
        </p:nvGraphicFramePr>
        <p:xfrm>
          <a:off x="1066800" y="4343400"/>
          <a:ext cx="7239000" cy="1981200"/>
        </p:xfrm>
        <a:graphic>
          <a:graphicData uri="http://schemas.openxmlformats.org/drawingml/2006/table">
            <a:tbl>
              <a:tblPr/>
              <a:tblGrid>
                <a:gridCol w="842709"/>
                <a:gridCol w="359188"/>
                <a:gridCol w="580225"/>
                <a:gridCol w="897968"/>
                <a:gridCol w="842709"/>
                <a:gridCol w="704558"/>
                <a:gridCol w="2113675"/>
                <a:gridCol w="897968"/>
              </a:tblGrid>
              <a:tr h="247650">
                <a:tc>
                  <a:txBody>
                    <a:bodyPr/>
                    <a:lstStyle/>
                    <a:p>
                      <a:pPr algn="l" fontAlgn="b"/>
                      <a:r>
                        <a:rPr lang="en-US" sz="1200" b="1" i="0" u="none" strike="noStrike" dirty="0">
                          <a:solidFill>
                            <a:srgbClr val="000000"/>
                          </a:solidFill>
                          <a:effectLst/>
                          <a:latin typeface="Calibri"/>
                        </a:rPr>
                        <a:t>Participant</a:t>
                      </a:r>
                    </a:p>
                  </a:txBody>
                  <a:tcPr marL="0" marR="0" marT="0" marB="0" anchor="b">
                    <a:lnL w="12700" cap="flat" cmpd="sng" algn="ctr">
                      <a:solidFill>
                        <a:scrgbClr r="0" g="0" b="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Calibri"/>
                        </a:rPr>
                        <a:t>Age</a:t>
                      </a:r>
                    </a:p>
                  </a:txBody>
                  <a:tcPr marL="0" marR="0" marT="0" marB="0" anchor="b">
                    <a:lnL w="12700" cap="flat" cmpd="sng" algn="ctr">
                      <a:solidFill>
                        <a:srgbClr val="000000"/>
                      </a:solidFill>
                      <a:prstDash val="solid"/>
                      <a:round/>
                      <a:headEnd type="none" w="med" len="med"/>
                      <a:tailEnd type="none" w="med" len="med"/>
                    </a:lnL>
                    <a:lnR>
                      <a:noFill/>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200" b="1" i="0" u="none" strike="noStrike">
                          <a:solidFill>
                            <a:srgbClr val="000000"/>
                          </a:solidFill>
                          <a:effectLst/>
                          <a:latin typeface="Calibri"/>
                        </a:rPr>
                        <a:t>Sex</a:t>
                      </a:r>
                    </a:p>
                  </a:txBody>
                  <a:tcPr marL="0" marR="0" marT="0" marB="0" anchor="b">
                    <a:lnL>
                      <a:noFill/>
                    </a:lnL>
                    <a:lnR>
                      <a:noFill/>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Calibri"/>
                        </a:rPr>
                        <a:t>Work status</a:t>
                      </a:r>
                    </a:p>
                  </a:txBody>
                  <a:tcPr marL="0" marR="0" marT="0" marB="0" anchor="b">
                    <a:lnL>
                      <a:noFill/>
                    </a:lnL>
                    <a:lnR>
                      <a:noFill/>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Calibri"/>
                        </a:rPr>
                        <a:t>Years </a:t>
                      </a:r>
                      <a:r>
                        <a:rPr lang="en-US" sz="1200" b="1" i="0" u="none" strike="noStrike" dirty="0" err="1">
                          <a:solidFill>
                            <a:srgbClr val="000000"/>
                          </a:solidFill>
                          <a:effectLst/>
                          <a:latin typeface="Calibri"/>
                        </a:rPr>
                        <a:t>Smok</a:t>
                      </a:r>
                      <a:endParaRPr lang="en-US" sz="1200" b="1" i="0" u="none" strike="noStrike" dirty="0">
                        <a:solidFill>
                          <a:srgbClr val="000000"/>
                        </a:solidFill>
                        <a:effectLst/>
                        <a:latin typeface="Calibri"/>
                      </a:endParaRPr>
                    </a:p>
                  </a:txBody>
                  <a:tcPr marL="0" marR="0" marT="0" marB="0" anchor="b">
                    <a:lnL>
                      <a:noFill/>
                    </a:lnL>
                    <a:lnR>
                      <a:noFill/>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Calibri"/>
                        </a:rPr>
                        <a:t>Cigs/Day</a:t>
                      </a:r>
                    </a:p>
                  </a:txBody>
                  <a:tcPr marL="0" marR="0" marT="0" marB="0" anchor="b">
                    <a:lnL>
                      <a:noFill/>
                    </a:lnL>
                    <a:lnR>
                      <a:noFill/>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Calibri"/>
                        </a:rPr>
                        <a:t>Diagnosis</a:t>
                      </a:r>
                    </a:p>
                  </a:txBody>
                  <a:tcPr marL="0" marR="0" marT="0" marB="0" anchor="b">
                    <a:lnL>
                      <a:noFill/>
                    </a:lnL>
                    <a:lnR>
                      <a:noFill/>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Calibri"/>
                        </a:rPr>
                        <a:t>Years in MH</a:t>
                      </a:r>
                    </a:p>
                  </a:txBody>
                  <a:tcPr marL="0" marR="0" marT="0" marB="0" anchor="b">
                    <a:lnL>
                      <a:noFill/>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47650">
                <a:tc>
                  <a:txBody>
                    <a:bodyPr/>
                    <a:lstStyle/>
                    <a:p>
                      <a:pPr algn="l" fontAlgn="b"/>
                      <a:r>
                        <a:rPr lang="fi-FI" sz="1200" b="0" i="0" u="none" strike="noStrike" dirty="0">
                          <a:solidFill>
                            <a:srgbClr val="000000"/>
                          </a:solidFill>
                          <a:effectLst/>
                          <a:latin typeface="Calibri"/>
                        </a:rPr>
                        <a:t>P101</a:t>
                      </a:r>
                    </a:p>
                  </a:txBody>
                  <a:tcPr marL="0" marR="0" marT="0" marB="0" anchor="b">
                    <a:lnL w="12700" cap="flat" cmpd="sng" algn="ctr">
                      <a:solidFill>
                        <a:scrgbClr r="0" g="0" b="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rgbClr r="0" g="0" b="0"/>
                      </a:solidFill>
                      <a:prstDash val="solid"/>
                      <a:round/>
                      <a:headEnd type="none" w="med" len="med"/>
                      <a:tailEnd type="none" w="med" len="med"/>
                    </a:lnT>
                    <a:lnB>
                      <a:noFill/>
                    </a:lnB>
                  </a:tcPr>
                </a:tc>
                <a:tc>
                  <a:txBody>
                    <a:bodyPr/>
                    <a:lstStyle/>
                    <a:p>
                      <a:pPr algn="ctr" fontAlgn="b"/>
                      <a:r>
                        <a:rPr lang="en-US" sz="1200" b="0" i="0" u="none" strike="noStrike">
                          <a:solidFill>
                            <a:srgbClr val="000000"/>
                          </a:solidFill>
                          <a:effectLst/>
                          <a:latin typeface="Calibri"/>
                        </a:rPr>
                        <a:t>45</a:t>
                      </a:r>
                    </a:p>
                  </a:txBody>
                  <a:tcPr marL="0" marR="0" marT="0" marB="0" anchor="b">
                    <a:lnL w="12700" cap="flat" cmpd="sng" algn="ctr">
                      <a:solidFill>
                        <a:srgbClr val="000000"/>
                      </a:solidFill>
                      <a:prstDash val="solid"/>
                      <a:round/>
                      <a:headEnd type="none" w="med" len="med"/>
                      <a:tailEnd type="none" w="med" len="med"/>
                    </a:lnL>
                    <a:lnR>
                      <a:noFill/>
                    </a:lnR>
                    <a:lnT w="12700" cap="flat" cmpd="sng" algn="ctr">
                      <a:solidFill>
                        <a:scrgbClr r="0" g="0" b="0"/>
                      </a:solidFill>
                      <a:prstDash val="solid"/>
                      <a:round/>
                      <a:headEnd type="none" w="med" len="med"/>
                      <a:tailEnd type="none" w="med" len="med"/>
                    </a:lnT>
                    <a:lnB>
                      <a:noFill/>
                    </a:lnB>
                  </a:tcPr>
                </a:tc>
                <a:tc>
                  <a:txBody>
                    <a:bodyPr/>
                    <a:lstStyle/>
                    <a:p>
                      <a:pPr algn="ctr" fontAlgn="b"/>
                      <a:r>
                        <a:rPr lang="en-US" sz="1200" b="0" i="0" u="none" strike="noStrike">
                          <a:solidFill>
                            <a:srgbClr val="000000"/>
                          </a:solidFill>
                          <a:effectLst/>
                          <a:latin typeface="Calibri"/>
                        </a:rPr>
                        <a:t>Female</a:t>
                      </a:r>
                    </a:p>
                  </a:txBody>
                  <a:tcPr marL="0" marR="0" marT="0" marB="0" anchor="b">
                    <a:lnL>
                      <a:noFill/>
                    </a:lnL>
                    <a:lnR>
                      <a:noFill/>
                    </a:lnR>
                    <a:lnT w="12700" cap="flat" cmpd="sng" algn="ctr">
                      <a:solidFill>
                        <a:scrgbClr r="0" g="0" b="0"/>
                      </a:solidFill>
                      <a:prstDash val="solid"/>
                      <a:round/>
                      <a:headEnd type="none" w="med" len="med"/>
                      <a:tailEnd type="none" w="med" len="med"/>
                    </a:lnT>
                    <a:lnB>
                      <a:noFill/>
                    </a:lnB>
                  </a:tcPr>
                </a:tc>
                <a:tc>
                  <a:txBody>
                    <a:bodyPr/>
                    <a:lstStyle/>
                    <a:p>
                      <a:pPr algn="ctr" fontAlgn="b"/>
                      <a:r>
                        <a:rPr lang="en-US" sz="1200" b="0" i="0" u="none" strike="noStrike">
                          <a:solidFill>
                            <a:srgbClr val="000000"/>
                          </a:solidFill>
                          <a:effectLst/>
                          <a:latin typeface="Calibri"/>
                        </a:rPr>
                        <a:t>Disabled</a:t>
                      </a:r>
                    </a:p>
                  </a:txBody>
                  <a:tcPr marL="0" marR="0" marT="0" marB="0" anchor="b">
                    <a:lnL>
                      <a:noFill/>
                    </a:lnL>
                    <a:lnR>
                      <a:noFill/>
                    </a:lnR>
                    <a:lnT w="12700" cap="flat" cmpd="sng" algn="ctr">
                      <a:solidFill>
                        <a:scrgbClr r="0" g="0" b="0"/>
                      </a:solidFill>
                      <a:prstDash val="solid"/>
                      <a:round/>
                      <a:headEnd type="none" w="med" len="med"/>
                      <a:tailEnd type="none" w="med" len="med"/>
                    </a:lnT>
                    <a:lnB>
                      <a:noFill/>
                    </a:lnB>
                  </a:tcPr>
                </a:tc>
                <a:tc>
                  <a:txBody>
                    <a:bodyPr/>
                    <a:lstStyle/>
                    <a:p>
                      <a:pPr algn="ctr" fontAlgn="b"/>
                      <a:r>
                        <a:rPr lang="is-IS" sz="1200" b="0" i="0" u="none" strike="noStrike">
                          <a:solidFill>
                            <a:srgbClr val="000000"/>
                          </a:solidFill>
                          <a:effectLst/>
                          <a:latin typeface="Calibri"/>
                        </a:rPr>
                        <a:t>13</a:t>
                      </a:r>
                    </a:p>
                  </a:txBody>
                  <a:tcPr marL="0" marR="0" marT="0" marB="0" anchor="b">
                    <a:lnL>
                      <a:noFill/>
                    </a:lnL>
                    <a:lnR>
                      <a:noFill/>
                    </a:lnR>
                    <a:lnT w="12700" cap="flat" cmpd="sng" algn="ctr">
                      <a:solidFill>
                        <a:scrgbClr r="0" g="0" b="0"/>
                      </a:solidFill>
                      <a:prstDash val="solid"/>
                      <a:round/>
                      <a:headEnd type="none" w="med" len="med"/>
                      <a:tailEnd type="none" w="med" len="med"/>
                    </a:lnT>
                    <a:lnB>
                      <a:noFill/>
                    </a:lnB>
                  </a:tcPr>
                </a:tc>
                <a:tc>
                  <a:txBody>
                    <a:bodyPr/>
                    <a:lstStyle/>
                    <a:p>
                      <a:pPr algn="ctr" fontAlgn="b"/>
                      <a:r>
                        <a:rPr lang="hr-HR" sz="1200" b="0" i="0" u="none" strike="noStrike">
                          <a:solidFill>
                            <a:srgbClr val="000000"/>
                          </a:solidFill>
                          <a:effectLst/>
                          <a:latin typeface="Calibri"/>
                        </a:rPr>
                        <a:t>&lt;10</a:t>
                      </a:r>
                    </a:p>
                  </a:txBody>
                  <a:tcPr marL="0" marR="0" marT="0" marB="0" anchor="b">
                    <a:lnL>
                      <a:noFill/>
                    </a:lnL>
                    <a:lnR>
                      <a:noFill/>
                    </a:lnR>
                    <a:lnT w="12700" cap="flat" cmpd="sng" algn="ctr">
                      <a:solidFill>
                        <a:scrgbClr r="0" g="0" b="0"/>
                      </a:solidFill>
                      <a:prstDash val="solid"/>
                      <a:round/>
                      <a:headEnd type="none" w="med" len="med"/>
                      <a:tailEnd type="none" w="med" len="med"/>
                    </a:lnT>
                    <a:lnB>
                      <a:noFill/>
                    </a:lnB>
                  </a:tcPr>
                </a:tc>
                <a:tc>
                  <a:txBody>
                    <a:bodyPr/>
                    <a:lstStyle/>
                    <a:p>
                      <a:pPr algn="ctr" fontAlgn="b"/>
                      <a:r>
                        <a:rPr lang="en-US" sz="1200" b="0" i="0" u="none" strike="noStrike" dirty="0">
                          <a:solidFill>
                            <a:srgbClr val="000000"/>
                          </a:solidFill>
                          <a:effectLst/>
                          <a:latin typeface="Calibri"/>
                        </a:rPr>
                        <a:t>Schizophrenia</a:t>
                      </a:r>
                    </a:p>
                  </a:txBody>
                  <a:tcPr marL="0" marR="0" marT="0" marB="0" anchor="b">
                    <a:lnL>
                      <a:noFill/>
                    </a:lnL>
                    <a:lnR>
                      <a:noFill/>
                    </a:lnR>
                    <a:lnT w="12700" cap="flat" cmpd="sng" algn="ctr">
                      <a:solidFill>
                        <a:scrgbClr r="0" g="0" b="0"/>
                      </a:solidFill>
                      <a:prstDash val="solid"/>
                      <a:round/>
                      <a:headEnd type="none" w="med" len="med"/>
                      <a:tailEnd type="none" w="med" len="med"/>
                    </a:lnT>
                    <a:lnB>
                      <a:noFill/>
                    </a:lnB>
                  </a:tcPr>
                </a:tc>
                <a:tc>
                  <a:txBody>
                    <a:bodyPr/>
                    <a:lstStyle/>
                    <a:p>
                      <a:pPr algn="ctr" fontAlgn="b"/>
                      <a:r>
                        <a:rPr lang="is-IS" sz="1200" b="0" i="0" u="none" strike="noStrike" dirty="0">
                          <a:solidFill>
                            <a:srgbClr val="000000"/>
                          </a:solidFill>
                          <a:effectLst/>
                          <a:latin typeface="Calibri"/>
                        </a:rPr>
                        <a:t>25</a:t>
                      </a:r>
                    </a:p>
                  </a:txBody>
                  <a:tcPr marL="0" marR="0" marT="0" marB="0" anchor="b">
                    <a:lnL>
                      <a:noFill/>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a:noFill/>
                    </a:lnB>
                  </a:tcPr>
                </a:tc>
              </a:tr>
              <a:tr h="247650">
                <a:tc>
                  <a:txBody>
                    <a:bodyPr/>
                    <a:lstStyle/>
                    <a:p>
                      <a:pPr algn="l" fontAlgn="b"/>
                      <a:r>
                        <a:rPr lang="fi-FI" sz="1200" b="0" i="0" u="none" strike="noStrike">
                          <a:solidFill>
                            <a:srgbClr val="000000"/>
                          </a:solidFill>
                          <a:effectLst/>
                          <a:latin typeface="Calibri"/>
                        </a:rPr>
                        <a:t>P102</a:t>
                      </a:r>
                    </a:p>
                  </a:txBody>
                  <a:tcPr marL="0" marR="0" marT="0" marB="0" anchor="b">
                    <a:lnL w="12700" cap="flat" cmpd="sng" algn="ctr">
                      <a:solidFill>
                        <a:scrgbClr r="0" g="0" b="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ru-RU" sz="1200" b="0" i="0" u="none" strike="noStrike">
                          <a:solidFill>
                            <a:srgbClr val="000000"/>
                          </a:solidFill>
                          <a:effectLst/>
                          <a:latin typeface="Calibri"/>
                        </a:rPr>
                        <a:t>34</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200" b="0" i="0" u="none" strike="noStrike">
                          <a:solidFill>
                            <a:srgbClr val="000000"/>
                          </a:solidFill>
                          <a:effectLst/>
                          <a:latin typeface="Calibri"/>
                        </a:rPr>
                        <a:t>Female</a:t>
                      </a:r>
                    </a:p>
                  </a:txBody>
                  <a:tcPr marL="0" marR="0" marT="0" marB="0" anchor="b">
                    <a:lnL>
                      <a:noFill/>
                    </a:lnL>
                    <a:lnR>
                      <a:noFill/>
                    </a:lnR>
                    <a:lnT>
                      <a:noFill/>
                    </a:lnT>
                    <a:lnB>
                      <a:noFill/>
                    </a:lnB>
                  </a:tcPr>
                </a:tc>
                <a:tc>
                  <a:txBody>
                    <a:bodyPr/>
                    <a:lstStyle/>
                    <a:p>
                      <a:pPr algn="ctr" fontAlgn="b"/>
                      <a:r>
                        <a:rPr lang="en-US" sz="1200" b="0" i="0" u="none" strike="noStrike">
                          <a:solidFill>
                            <a:srgbClr val="000000"/>
                          </a:solidFill>
                          <a:effectLst/>
                          <a:latin typeface="Calibri"/>
                        </a:rPr>
                        <a:t>Working</a:t>
                      </a:r>
                    </a:p>
                  </a:txBody>
                  <a:tcPr marL="0" marR="0" marT="0" marB="0" anchor="b">
                    <a:lnL>
                      <a:noFill/>
                    </a:lnL>
                    <a:lnR>
                      <a:noFill/>
                    </a:lnR>
                    <a:lnT>
                      <a:noFill/>
                    </a:lnT>
                    <a:lnB>
                      <a:noFill/>
                    </a:lnB>
                  </a:tcPr>
                </a:tc>
                <a:tc>
                  <a:txBody>
                    <a:bodyPr/>
                    <a:lstStyle/>
                    <a:p>
                      <a:pPr algn="ctr" fontAlgn="b"/>
                      <a:r>
                        <a:rPr lang="en-US" sz="1200" b="0" i="0" u="none" strike="noStrike">
                          <a:solidFill>
                            <a:srgbClr val="000000"/>
                          </a:solidFill>
                          <a:effectLst/>
                          <a:latin typeface="Calibri"/>
                        </a:rPr>
                        <a:t>19</a:t>
                      </a:r>
                    </a:p>
                  </a:txBody>
                  <a:tcPr marL="0" marR="0" marT="0" marB="0" anchor="b">
                    <a:lnL>
                      <a:noFill/>
                    </a:lnL>
                    <a:lnR>
                      <a:noFill/>
                    </a:lnR>
                    <a:lnT>
                      <a:noFill/>
                    </a:lnT>
                    <a:lnB>
                      <a:noFill/>
                    </a:lnB>
                  </a:tcPr>
                </a:tc>
                <a:tc>
                  <a:txBody>
                    <a:bodyPr/>
                    <a:lstStyle/>
                    <a:p>
                      <a:pPr algn="ctr" fontAlgn="b"/>
                      <a:r>
                        <a:rPr lang="is-IS" sz="1200" b="0" i="0" u="none" strike="noStrike">
                          <a:solidFill>
                            <a:srgbClr val="000000"/>
                          </a:solidFill>
                          <a:effectLst/>
                          <a:latin typeface="Calibri"/>
                        </a:rPr>
                        <a:t>11-20</a:t>
                      </a:r>
                    </a:p>
                  </a:txBody>
                  <a:tcPr marL="0" marR="0" marT="0" marB="0" anchor="b">
                    <a:lnL>
                      <a:noFill/>
                    </a:lnL>
                    <a:lnR>
                      <a:noFill/>
                    </a:lnR>
                    <a:lnT>
                      <a:noFill/>
                    </a:lnT>
                    <a:lnB>
                      <a:noFill/>
                    </a:lnB>
                  </a:tcPr>
                </a:tc>
                <a:tc>
                  <a:txBody>
                    <a:bodyPr/>
                    <a:lstStyle/>
                    <a:p>
                      <a:pPr algn="ctr" fontAlgn="b"/>
                      <a:r>
                        <a:rPr lang="en-US" sz="1200" b="0" i="0" u="none" strike="noStrike" dirty="0">
                          <a:solidFill>
                            <a:srgbClr val="000000"/>
                          </a:solidFill>
                          <a:effectLst/>
                          <a:latin typeface="Calibri"/>
                        </a:rPr>
                        <a:t>Psychotic Disorder</a:t>
                      </a:r>
                    </a:p>
                  </a:txBody>
                  <a:tcPr marL="0" marR="0" marT="0" marB="0" anchor="b">
                    <a:lnL>
                      <a:noFill/>
                    </a:lnL>
                    <a:lnR>
                      <a:noFill/>
                    </a:lnR>
                    <a:lnT>
                      <a:noFill/>
                    </a:lnT>
                    <a:lnB>
                      <a:noFill/>
                    </a:lnB>
                  </a:tcPr>
                </a:tc>
                <a:tc>
                  <a:txBody>
                    <a:bodyPr/>
                    <a:lstStyle/>
                    <a:p>
                      <a:pPr algn="ctr" fontAlgn="b"/>
                      <a:r>
                        <a:rPr lang="is-IS" sz="1200" b="0" i="0" u="none" strike="noStrike">
                          <a:solidFill>
                            <a:srgbClr val="000000"/>
                          </a:solidFill>
                          <a:effectLst/>
                          <a:latin typeface="Calibri"/>
                        </a:rPr>
                        <a:t>26</a:t>
                      </a:r>
                    </a:p>
                  </a:txBody>
                  <a:tcPr marL="0" marR="0" marT="0" marB="0" anchor="b">
                    <a:lnL>
                      <a:noFill/>
                    </a:lnL>
                    <a:lnR w="12700" cap="flat" cmpd="sng" algn="ctr">
                      <a:solidFill>
                        <a:scrgbClr r="0" g="0" b="0"/>
                      </a:solidFill>
                      <a:prstDash val="solid"/>
                      <a:round/>
                      <a:headEnd type="none" w="med" len="med"/>
                      <a:tailEnd type="none" w="med" len="med"/>
                    </a:lnR>
                    <a:lnT>
                      <a:noFill/>
                    </a:lnT>
                    <a:lnB>
                      <a:noFill/>
                    </a:lnB>
                  </a:tcPr>
                </a:tc>
              </a:tr>
              <a:tr h="247650">
                <a:tc>
                  <a:txBody>
                    <a:bodyPr/>
                    <a:lstStyle/>
                    <a:p>
                      <a:pPr algn="l" fontAlgn="b"/>
                      <a:r>
                        <a:rPr lang="en-US" sz="1200" b="0" i="0" u="none" strike="noStrike" dirty="0">
                          <a:solidFill>
                            <a:srgbClr val="000000"/>
                          </a:solidFill>
                          <a:effectLst/>
                          <a:latin typeface="Calibri"/>
                        </a:rPr>
                        <a:t>P103</a:t>
                      </a:r>
                    </a:p>
                  </a:txBody>
                  <a:tcPr marL="0" marR="0" marT="0" marB="0" anchor="b">
                    <a:lnL w="12700" cap="flat" cmpd="sng" algn="ctr">
                      <a:solidFill>
                        <a:scrgbClr r="0" g="0" b="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solidFill>
                            <a:srgbClr val="000000"/>
                          </a:solidFill>
                          <a:effectLst/>
                          <a:latin typeface="Calibri"/>
                        </a:rPr>
                        <a:t>55</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200" b="0" i="0" u="none" strike="noStrike">
                          <a:solidFill>
                            <a:srgbClr val="000000"/>
                          </a:solidFill>
                          <a:effectLst/>
                          <a:latin typeface="Calibri"/>
                        </a:rPr>
                        <a:t>Male</a:t>
                      </a:r>
                    </a:p>
                  </a:txBody>
                  <a:tcPr marL="0" marR="0" marT="0" marB="0" anchor="b">
                    <a:lnL>
                      <a:noFill/>
                    </a:lnL>
                    <a:lnR>
                      <a:noFill/>
                    </a:lnR>
                    <a:lnT>
                      <a:noFill/>
                    </a:lnT>
                    <a:lnB>
                      <a:noFill/>
                    </a:lnB>
                  </a:tcPr>
                </a:tc>
                <a:tc>
                  <a:txBody>
                    <a:bodyPr/>
                    <a:lstStyle/>
                    <a:p>
                      <a:pPr algn="ctr" fontAlgn="b"/>
                      <a:r>
                        <a:rPr lang="en-US" sz="1200" b="0" i="0" u="none" strike="noStrike">
                          <a:solidFill>
                            <a:srgbClr val="000000"/>
                          </a:solidFill>
                          <a:effectLst/>
                          <a:latin typeface="Calibri"/>
                        </a:rPr>
                        <a:t>Disabled</a:t>
                      </a:r>
                    </a:p>
                  </a:txBody>
                  <a:tcPr marL="0" marR="0" marT="0" marB="0" anchor="b">
                    <a:lnL>
                      <a:noFill/>
                    </a:lnL>
                    <a:lnR>
                      <a:noFill/>
                    </a:lnR>
                    <a:lnT>
                      <a:noFill/>
                    </a:lnT>
                    <a:lnB>
                      <a:noFill/>
                    </a:lnB>
                  </a:tcPr>
                </a:tc>
                <a:tc>
                  <a:txBody>
                    <a:bodyPr/>
                    <a:lstStyle/>
                    <a:p>
                      <a:pPr algn="ctr" fontAlgn="b"/>
                      <a:r>
                        <a:rPr lang="en-US" sz="1200" b="0" i="0" u="none" strike="noStrike">
                          <a:solidFill>
                            <a:srgbClr val="000000"/>
                          </a:solidFill>
                          <a:effectLst/>
                          <a:latin typeface="Calibri"/>
                        </a:rPr>
                        <a:t>45</a:t>
                      </a:r>
                    </a:p>
                  </a:txBody>
                  <a:tcPr marL="0" marR="0" marT="0" marB="0" anchor="b">
                    <a:lnL>
                      <a:noFill/>
                    </a:lnL>
                    <a:lnR>
                      <a:noFill/>
                    </a:lnR>
                    <a:lnT>
                      <a:noFill/>
                    </a:lnT>
                    <a:lnB>
                      <a:noFill/>
                    </a:lnB>
                  </a:tcPr>
                </a:tc>
                <a:tc>
                  <a:txBody>
                    <a:bodyPr/>
                    <a:lstStyle/>
                    <a:p>
                      <a:pPr algn="ctr" fontAlgn="b"/>
                      <a:r>
                        <a:rPr lang="is-IS" sz="1200" b="0" i="0" u="none" strike="noStrike">
                          <a:solidFill>
                            <a:srgbClr val="000000"/>
                          </a:solidFill>
                          <a:effectLst/>
                          <a:latin typeface="Calibri"/>
                        </a:rPr>
                        <a:t>11-20</a:t>
                      </a:r>
                    </a:p>
                  </a:txBody>
                  <a:tcPr marL="0" marR="0" marT="0" marB="0" anchor="b">
                    <a:lnL>
                      <a:noFill/>
                    </a:lnL>
                    <a:lnR>
                      <a:noFill/>
                    </a:lnR>
                    <a:lnT>
                      <a:noFill/>
                    </a:lnT>
                    <a:lnB>
                      <a:noFill/>
                    </a:lnB>
                  </a:tcPr>
                </a:tc>
                <a:tc>
                  <a:txBody>
                    <a:bodyPr/>
                    <a:lstStyle/>
                    <a:p>
                      <a:pPr algn="ctr" fontAlgn="b"/>
                      <a:r>
                        <a:rPr lang="en-US" sz="1200" b="0" i="0" u="none" strike="noStrike" dirty="0">
                          <a:solidFill>
                            <a:srgbClr val="000000"/>
                          </a:solidFill>
                          <a:effectLst/>
                          <a:latin typeface="Calibri"/>
                        </a:rPr>
                        <a:t>Bipolar</a:t>
                      </a:r>
                    </a:p>
                  </a:txBody>
                  <a:tcPr marL="0" marR="0" marT="0" marB="0" anchor="b">
                    <a:lnL>
                      <a:noFill/>
                    </a:lnL>
                    <a:lnR>
                      <a:noFill/>
                    </a:lnR>
                    <a:lnT>
                      <a:noFill/>
                    </a:lnT>
                    <a:lnB>
                      <a:noFill/>
                    </a:lnB>
                  </a:tcPr>
                </a:tc>
                <a:tc>
                  <a:txBody>
                    <a:bodyPr/>
                    <a:lstStyle/>
                    <a:p>
                      <a:pPr algn="ctr" fontAlgn="b"/>
                      <a:r>
                        <a:rPr lang="en-US" sz="1200" b="0" i="0" u="none" strike="noStrike">
                          <a:solidFill>
                            <a:srgbClr val="000000"/>
                          </a:solidFill>
                          <a:effectLst/>
                          <a:latin typeface="Calibri"/>
                        </a:rPr>
                        <a:t>35</a:t>
                      </a:r>
                    </a:p>
                  </a:txBody>
                  <a:tcPr marL="0" marR="0" marT="0" marB="0" anchor="b">
                    <a:lnL>
                      <a:noFill/>
                    </a:lnL>
                    <a:lnR w="12700" cap="flat" cmpd="sng" algn="ctr">
                      <a:solidFill>
                        <a:scrgbClr r="0" g="0" b="0"/>
                      </a:solidFill>
                      <a:prstDash val="solid"/>
                      <a:round/>
                      <a:headEnd type="none" w="med" len="med"/>
                      <a:tailEnd type="none" w="med" len="med"/>
                    </a:lnR>
                    <a:lnT>
                      <a:noFill/>
                    </a:lnT>
                    <a:lnB>
                      <a:noFill/>
                    </a:lnB>
                  </a:tcPr>
                </a:tc>
              </a:tr>
              <a:tr h="247650">
                <a:tc>
                  <a:txBody>
                    <a:bodyPr/>
                    <a:lstStyle/>
                    <a:p>
                      <a:pPr algn="l" fontAlgn="b"/>
                      <a:r>
                        <a:rPr lang="is-IS" sz="1200" b="0" i="0" u="none" strike="noStrike" dirty="0">
                          <a:solidFill>
                            <a:srgbClr val="000000"/>
                          </a:solidFill>
                          <a:effectLst/>
                          <a:latin typeface="Calibri"/>
                        </a:rPr>
                        <a:t>P104</a:t>
                      </a:r>
                    </a:p>
                  </a:txBody>
                  <a:tcPr marL="0" marR="0" marT="0" marB="0" anchor="b">
                    <a:lnL w="12700" cap="flat" cmpd="sng" algn="ctr">
                      <a:solidFill>
                        <a:scrgbClr r="0" g="0" b="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solidFill>
                            <a:srgbClr val="000000"/>
                          </a:solidFill>
                          <a:effectLst/>
                          <a:latin typeface="Calibri"/>
                        </a:rPr>
                        <a:t>55</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200" b="0" i="0" u="none" strike="noStrike">
                          <a:solidFill>
                            <a:srgbClr val="000000"/>
                          </a:solidFill>
                          <a:effectLst/>
                          <a:latin typeface="Calibri"/>
                        </a:rPr>
                        <a:t>Female</a:t>
                      </a:r>
                    </a:p>
                  </a:txBody>
                  <a:tcPr marL="0" marR="0" marT="0" marB="0" anchor="b">
                    <a:lnL>
                      <a:noFill/>
                    </a:lnL>
                    <a:lnR>
                      <a:noFill/>
                    </a:lnR>
                    <a:lnT>
                      <a:noFill/>
                    </a:lnT>
                    <a:lnB>
                      <a:noFill/>
                    </a:lnB>
                  </a:tcPr>
                </a:tc>
                <a:tc>
                  <a:txBody>
                    <a:bodyPr/>
                    <a:lstStyle/>
                    <a:p>
                      <a:pPr algn="ctr" fontAlgn="b"/>
                      <a:r>
                        <a:rPr lang="en-US" sz="1200" b="0" i="0" u="none" strike="noStrike">
                          <a:solidFill>
                            <a:srgbClr val="000000"/>
                          </a:solidFill>
                          <a:effectLst/>
                          <a:latin typeface="Calibri"/>
                        </a:rPr>
                        <a:t>Disabled</a:t>
                      </a:r>
                    </a:p>
                  </a:txBody>
                  <a:tcPr marL="0" marR="0" marT="0" marB="0" anchor="b">
                    <a:lnL>
                      <a:noFill/>
                    </a:lnL>
                    <a:lnR>
                      <a:noFill/>
                    </a:lnR>
                    <a:lnT>
                      <a:noFill/>
                    </a:lnT>
                    <a:lnB>
                      <a:noFill/>
                    </a:lnB>
                  </a:tcPr>
                </a:tc>
                <a:tc>
                  <a:txBody>
                    <a:bodyPr/>
                    <a:lstStyle/>
                    <a:p>
                      <a:pPr algn="ctr" fontAlgn="b"/>
                      <a:r>
                        <a:rPr lang="en-US" sz="1200" b="0" i="0" u="none" strike="noStrike">
                          <a:solidFill>
                            <a:srgbClr val="000000"/>
                          </a:solidFill>
                          <a:effectLst/>
                          <a:latin typeface="Calibri"/>
                        </a:rPr>
                        <a:t>47</a:t>
                      </a:r>
                    </a:p>
                  </a:txBody>
                  <a:tcPr marL="0" marR="0" marT="0" marB="0" anchor="b">
                    <a:lnL>
                      <a:noFill/>
                    </a:lnL>
                    <a:lnR>
                      <a:noFill/>
                    </a:lnR>
                    <a:lnT>
                      <a:noFill/>
                    </a:lnT>
                    <a:lnB>
                      <a:noFill/>
                    </a:lnB>
                  </a:tcPr>
                </a:tc>
                <a:tc>
                  <a:txBody>
                    <a:bodyPr/>
                    <a:lstStyle/>
                    <a:p>
                      <a:pPr algn="ctr" fontAlgn="b"/>
                      <a:r>
                        <a:rPr lang="hr-HR" sz="1200" b="0" i="0" u="none" strike="noStrike">
                          <a:solidFill>
                            <a:srgbClr val="000000"/>
                          </a:solidFill>
                          <a:effectLst/>
                          <a:latin typeface="Calibri"/>
                        </a:rPr>
                        <a:t>&lt;10</a:t>
                      </a:r>
                    </a:p>
                  </a:txBody>
                  <a:tcPr marL="0" marR="0" marT="0" marB="0" anchor="b">
                    <a:lnL>
                      <a:noFill/>
                    </a:lnL>
                    <a:lnR>
                      <a:noFill/>
                    </a:lnR>
                    <a:lnT>
                      <a:noFill/>
                    </a:lnT>
                    <a:lnB>
                      <a:noFill/>
                    </a:lnB>
                  </a:tcPr>
                </a:tc>
                <a:tc>
                  <a:txBody>
                    <a:bodyPr/>
                    <a:lstStyle/>
                    <a:p>
                      <a:pPr algn="ctr" fontAlgn="b"/>
                      <a:r>
                        <a:rPr lang="en-US" sz="1200" b="0" i="0" u="none" strike="noStrike" dirty="0">
                          <a:solidFill>
                            <a:srgbClr val="000000"/>
                          </a:solidFill>
                          <a:effectLst/>
                          <a:latin typeface="Calibri"/>
                        </a:rPr>
                        <a:t>Mood Disorder w/ Psychosis</a:t>
                      </a:r>
                    </a:p>
                  </a:txBody>
                  <a:tcPr marL="0" marR="0" marT="0" marB="0" anchor="b">
                    <a:lnL>
                      <a:noFill/>
                    </a:lnL>
                    <a:lnR>
                      <a:noFill/>
                    </a:lnR>
                    <a:lnT>
                      <a:noFill/>
                    </a:lnT>
                    <a:lnB>
                      <a:noFill/>
                    </a:lnB>
                  </a:tcPr>
                </a:tc>
                <a:tc>
                  <a:txBody>
                    <a:bodyPr/>
                    <a:lstStyle/>
                    <a:p>
                      <a:pPr algn="ctr" fontAlgn="b"/>
                      <a:r>
                        <a:rPr lang="en-US" sz="1200" b="0" i="0" u="none" strike="noStrike">
                          <a:solidFill>
                            <a:srgbClr val="000000"/>
                          </a:solidFill>
                          <a:effectLst/>
                          <a:latin typeface="Calibri"/>
                        </a:rPr>
                        <a:t>10</a:t>
                      </a:r>
                    </a:p>
                  </a:txBody>
                  <a:tcPr marL="0" marR="0" marT="0" marB="0" anchor="b">
                    <a:lnL>
                      <a:noFill/>
                    </a:lnL>
                    <a:lnR w="12700" cap="flat" cmpd="sng" algn="ctr">
                      <a:solidFill>
                        <a:scrgbClr r="0" g="0" b="0"/>
                      </a:solidFill>
                      <a:prstDash val="solid"/>
                      <a:round/>
                      <a:headEnd type="none" w="med" len="med"/>
                      <a:tailEnd type="none" w="med" len="med"/>
                    </a:lnR>
                    <a:lnT>
                      <a:noFill/>
                    </a:lnT>
                    <a:lnB>
                      <a:noFill/>
                    </a:lnB>
                  </a:tcPr>
                </a:tc>
              </a:tr>
              <a:tr h="247650">
                <a:tc>
                  <a:txBody>
                    <a:bodyPr/>
                    <a:lstStyle/>
                    <a:p>
                      <a:pPr algn="l" fontAlgn="b"/>
                      <a:r>
                        <a:rPr lang="is-IS" sz="1200" b="0" i="0" u="none" strike="noStrike" dirty="0">
                          <a:solidFill>
                            <a:srgbClr val="000000"/>
                          </a:solidFill>
                          <a:effectLst/>
                          <a:latin typeface="Calibri"/>
                        </a:rPr>
                        <a:t>P106</a:t>
                      </a:r>
                    </a:p>
                  </a:txBody>
                  <a:tcPr marL="0" marR="0" marT="0" marB="0" anchor="b">
                    <a:lnL w="12700" cap="flat" cmpd="sng" algn="ctr">
                      <a:solidFill>
                        <a:scrgbClr r="0" g="0" b="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solidFill>
                            <a:srgbClr val="000000"/>
                          </a:solidFill>
                          <a:effectLst/>
                          <a:latin typeface="Calibri"/>
                        </a:rPr>
                        <a:t>31</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200" b="0" i="0" u="none" strike="noStrike">
                          <a:solidFill>
                            <a:srgbClr val="000000"/>
                          </a:solidFill>
                          <a:effectLst/>
                          <a:latin typeface="Calibri"/>
                        </a:rPr>
                        <a:t>Male</a:t>
                      </a:r>
                    </a:p>
                  </a:txBody>
                  <a:tcPr marL="0" marR="0" marT="0" marB="0" anchor="b">
                    <a:lnL>
                      <a:noFill/>
                    </a:lnL>
                    <a:lnR>
                      <a:noFill/>
                    </a:lnR>
                    <a:lnT>
                      <a:noFill/>
                    </a:lnT>
                    <a:lnB>
                      <a:noFill/>
                    </a:lnB>
                  </a:tcPr>
                </a:tc>
                <a:tc>
                  <a:txBody>
                    <a:bodyPr/>
                    <a:lstStyle/>
                    <a:p>
                      <a:pPr algn="ctr" fontAlgn="b"/>
                      <a:r>
                        <a:rPr lang="en-US" sz="1200" b="0" i="0" u="none" strike="noStrike">
                          <a:solidFill>
                            <a:srgbClr val="000000"/>
                          </a:solidFill>
                          <a:effectLst/>
                          <a:latin typeface="Calibri"/>
                        </a:rPr>
                        <a:t>Disabled</a:t>
                      </a:r>
                    </a:p>
                  </a:txBody>
                  <a:tcPr marL="0" marR="0" marT="0" marB="0" anchor="b">
                    <a:lnL>
                      <a:noFill/>
                    </a:lnL>
                    <a:lnR>
                      <a:noFill/>
                    </a:lnR>
                    <a:lnT>
                      <a:noFill/>
                    </a:lnT>
                    <a:lnB>
                      <a:noFill/>
                    </a:lnB>
                  </a:tcPr>
                </a:tc>
                <a:tc>
                  <a:txBody>
                    <a:bodyPr/>
                    <a:lstStyle/>
                    <a:p>
                      <a:pPr algn="ctr" fontAlgn="b"/>
                      <a:r>
                        <a:rPr lang="en-US" sz="1200" b="0" i="0" u="none" strike="noStrike">
                          <a:solidFill>
                            <a:srgbClr val="000000"/>
                          </a:solidFill>
                          <a:effectLst/>
                          <a:latin typeface="Calibri"/>
                        </a:rPr>
                        <a:t>16</a:t>
                      </a:r>
                    </a:p>
                  </a:txBody>
                  <a:tcPr marL="0" marR="0" marT="0" marB="0" anchor="b">
                    <a:lnL>
                      <a:noFill/>
                    </a:lnL>
                    <a:lnR>
                      <a:noFill/>
                    </a:lnR>
                    <a:lnT>
                      <a:noFill/>
                    </a:lnT>
                    <a:lnB>
                      <a:noFill/>
                    </a:lnB>
                  </a:tcPr>
                </a:tc>
                <a:tc>
                  <a:txBody>
                    <a:bodyPr/>
                    <a:lstStyle/>
                    <a:p>
                      <a:pPr algn="ctr" fontAlgn="b"/>
                      <a:r>
                        <a:rPr lang="cs-CZ" sz="1200" b="0" i="0" u="none" strike="noStrike">
                          <a:solidFill>
                            <a:srgbClr val="000000"/>
                          </a:solidFill>
                          <a:effectLst/>
                          <a:latin typeface="Calibri"/>
                        </a:rPr>
                        <a:t>21-30</a:t>
                      </a:r>
                    </a:p>
                  </a:txBody>
                  <a:tcPr marL="0" marR="0" marT="0" marB="0" anchor="b">
                    <a:lnL>
                      <a:noFill/>
                    </a:lnL>
                    <a:lnR>
                      <a:noFill/>
                    </a:lnR>
                    <a:lnT>
                      <a:noFill/>
                    </a:lnT>
                    <a:lnB>
                      <a:noFill/>
                    </a:lnB>
                  </a:tcPr>
                </a:tc>
                <a:tc>
                  <a:txBody>
                    <a:bodyPr/>
                    <a:lstStyle/>
                    <a:p>
                      <a:pPr algn="ctr" fontAlgn="b"/>
                      <a:r>
                        <a:rPr lang="en-US" sz="1200" b="0" i="0" u="none" strike="noStrike" dirty="0">
                          <a:solidFill>
                            <a:srgbClr val="000000"/>
                          </a:solidFill>
                          <a:effectLst/>
                          <a:latin typeface="Calibri"/>
                        </a:rPr>
                        <a:t>Major Depressive Disorder</a:t>
                      </a:r>
                    </a:p>
                  </a:txBody>
                  <a:tcPr marL="0" marR="0" marT="0" marB="0" anchor="b">
                    <a:lnL>
                      <a:noFill/>
                    </a:lnL>
                    <a:lnR>
                      <a:noFill/>
                    </a:lnR>
                    <a:lnT>
                      <a:noFill/>
                    </a:lnT>
                    <a:lnB>
                      <a:noFill/>
                    </a:lnB>
                  </a:tcPr>
                </a:tc>
                <a:tc>
                  <a:txBody>
                    <a:bodyPr/>
                    <a:lstStyle/>
                    <a:p>
                      <a:pPr algn="ctr" fontAlgn="b"/>
                      <a:r>
                        <a:rPr lang="en-US" sz="1200" b="0" i="0" u="none" strike="noStrike">
                          <a:solidFill>
                            <a:srgbClr val="000000"/>
                          </a:solidFill>
                          <a:effectLst/>
                          <a:latin typeface="Calibri"/>
                        </a:rPr>
                        <a:t>6</a:t>
                      </a:r>
                    </a:p>
                  </a:txBody>
                  <a:tcPr marL="0" marR="0" marT="0" marB="0" anchor="b">
                    <a:lnL>
                      <a:noFill/>
                    </a:lnL>
                    <a:lnR w="12700" cap="flat" cmpd="sng" algn="ctr">
                      <a:solidFill>
                        <a:scrgbClr r="0" g="0" b="0"/>
                      </a:solidFill>
                      <a:prstDash val="solid"/>
                      <a:round/>
                      <a:headEnd type="none" w="med" len="med"/>
                      <a:tailEnd type="none" w="med" len="med"/>
                    </a:lnR>
                    <a:lnT>
                      <a:noFill/>
                    </a:lnT>
                    <a:lnB>
                      <a:noFill/>
                    </a:lnB>
                  </a:tcPr>
                </a:tc>
              </a:tr>
              <a:tr h="247650">
                <a:tc>
                  <a:txBody>
                    <a:bodyPr/>
                    <a:lstStyle/>
                    <a:p>
                      <a:pPr algn="l" fontAlgn="b"/>
                      <a:r>
                        <a:rPr lang="is-IS" sz="1200" b="0" i="0" u="none" strike="noStrike" dirty="0">
                          <a:solidFill>
                            <a:srgbClr val="000000"/>
                          </a:solidFill>
                          <a:effectLst/>
                          <a:latin typeface="Calibri"/>
                        </a:rPr>
                        <a:t>P107</a:t>
                      </a:r>
                    </a:p>
                  </a:txBody>
                  <a:tcPr marL="0" marR="0" marT="0" marB="0" anchor="b">
                    <a:lnL w="12700" cap="flat" cmpd="sng" algn="ctr">
                      <a:solidFill>
                        <a:scrgbClr r="0" g="0" b="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solidFill>
                            <a:srgbClr val="000000"/>
                          </a:solidFill>
                          <a:effectLst/>
                          <a:latin typeface="Calibri"/>
                        </a:rPr>
                        <a:t>50</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200" b="0" i="0" u="none" strike="noStrike">
                          <a:solidFill>
                            <a:srgbClr val="000000"/>
                          </a:solidFill>
                          <a:effectLst/>
                          <a:latin typeface="Calibri"/>
                        </a:rPr>
                        <a:t>Male</a:t>
                      </a:r>
                    </a:p>
                  </a:txBody>
                  <a:tcPr marL="0" marR="0" marT="0" marB="0" anchor="b">
                    <a:lnL>
                      <a:noFill/>
                    </a:lnL>
                    <a:lnR>
                      <a:noFill/>
                    </a:lnR>
                    <a:lnT>
                      <a:noFill/>
                    </a:lnT>
                    <a:lnB>
                      <a:noFill/>
                    </a:lnB>
                  </a:tcPr>
                </a:tc>
                <a:tc>
                  <a:txBody>
                    <a:bodyPr/>
                    <a:lstStyle/>
                    <a:p>
                      <a:pPr algn="ctr" fontAlgn="b"/>
                      <a:r>
                        <a:rPr lang="en-US" sz="1200" b="0" i="0" u="none" strike="noStrike">
                          <a:solidFill>
                            <a:srgbClr val="000000"/>
                          </a:solidFill>
                          <a:effectLst/>
                          <a:latin typeface="Calibri"/>
                        </a:rPr>
                        <a:t>Working</a:t>
                      </a:r>
                    </a:p>
                  </a:txBody>
                  <a:tcPr marL="0" marR="0" marT="0" marB="0" anchor="b">
                    <a:lnL>
                      <a:noFill/>
                    </a:lnL>
                    <a:lnR>
                      <a:noFill/>
                    </a:lnR>
                    <a:lnT>
                      <a:noFill/>
                    </a:lnT>
                    <a:lnB>
                      <a:noFill/>
                    </a:lnB>
                  </a:tcPr>
                </a:tc>
                <a:tc>
                  <a:txBody>
                    <a:bodyPr/>
                    <a:lstStyle/>
                    <a:p>
                      <a:pPr algn="ctr" fontAlgn="b"/>
                      <a:r>
                        <a:rPr lang="en-US" sz="1200" b="0" i="0" u="none" strike="noStrike">
                          <a:solidFill>
                            <a:srgbClr val="000000"/>
                          </a:solidFill>
                          <a:effectLst/>
                          <a:latin typeface="Calibri"/>
                        </a:rPr>
                        <a:t>33</a:t>
                      </a:r>
                    </a:p>
                  </a:txBody>
                  <a:tcPr marL="0" marR="0" marT="0" marB="0" anchor="b">
                    <a:lnL>
                      <a:noFill/>
                    </a:lnL>
                    <a:lnR>
                      <a:noFill/>
                    </a:lnR>
                    <a:lnT>
                      <a:noFill/>
                    </a:lnT>
                    <a:lnB>
                      <a:noFill/>
                    </a:lnB>
                  </a:tcPr>
                </a:tc>
                <a:tc>
                  <a:txBody>
                    <a:bodyPr/>
                    <a:lstStyle/>
                    <a:p>
                      <a:pPr algn="ctr" fontAlgn="b"/>
                      <a:r>
                        <a:rPr lang="is-IS" sz="1200" b="0" i="0" u="none" strike="noStrike">
                          <a:solidFill>
                            <a:srgbClr val="000000"/>
                          </a:solidFill>
                          <a:effectLst/>
                          <a:latin typeface="Calibri"/>
                        </a:rPr>
                        <a:t>11-20</a:t>
                      </a:r>
                    </a:p>
                  </a:txBody>
                  <a:tcPr marL="0" marR="0" marT="0" marB="0" anchor="b">
                    <a:lnL>
                      <a:noFill/>
                    </a:lnL>
                    <a:lnR>
                      <a:noFill/>
                    </a:lnR>
                    <a:lnT>
                      <a:noFill/>
                    </a:lnT>
                    <a:lnB>
                      <a:noFill/>
                    </a:lnB>
                  </a:tcPr>
                </a:tc>
                <a:tc>
                  <a:txBody>
                    <a:bodyPr/>
                    <a:lstStyle/>
                    <a:p>
                      <a:pPr algn="ctr" fontAlgn="b"/>
                      <a:r>
                        <a:rPr lang="en-US" sz="1200" b="0" i="0" u="none" strike="noStrike">
                          <a:solidFill>
                            <a:srgbClr val="000000"/>
                          </a:solidFill>
                          <a:effectLst/>
                          <a:latin typeface="Calibri"/>
                        </a:rPr>
                        <a:t>Mood Disorder w/ Psychosis</a:t>
                      </a:r>
                    </a:p>
                  </a:txBody>
                  <a:tcPr marL="0" marR="0" marT="0" marB="0" anchor="b">
                    <a:lnL>
                      <a:noFill/>
                    </a:lnL>
                    <a:lnR>
                      <a:noFill/>
                    </a:lnR>
                    <a:lnT>
                      <a:noFill/>
                    </a:lnT>
                    <a:lnB>
                      <a:noFill/>
                    </a:lnB>
                  </a:tcPr>
                </a:tc>
                <a:tc>
                  <a:txBody>
                    <a:bodyPr/>
                    <a:lstStyle/>
                    <a:p>
                      <a:pPr algn="ctr" fontAlgn="b"/>
                      <a:r>
                        <a:rPr lang="en-US" sz="1200" b="0" i="0" u="none" strike="noStrike">
                          <a:solidFill>
                            <a:srgbClr val="000000"/>
                          </a:solidFill>
                          <a:effectLst/>
                          <a:latin typeface="Calibri"/>
                        </a:rPr>
                        <a:t>35</a:t>
                      </a:r>
                    </a:p>
                  </a:txBody>
                  <a:tcPr marL="0" marR="0" marT="0" marB="0" anchor="b">
                    <a:lnL>
                      <a:noFill/>
                    </a:lnL>
                    <a:lnR w="12700" cap="flat" cmpd="sng" algn="ctr">
                      <a:solidFill>
                        <a:scrgbClr r="0" g="0" b="0"/>
                      </a:solidFill>
                      <a:prstDash val="solid"/>
                      <a:round/>
                      <a:headEnd type="none" w="med" len="med"/>
                      <a:tailEnd type="none" w="med" len="med"/>
                    </a:lnR>
                    <a:lnT>
                      <a:noFill/>
                    </a:lnT>
                    <a:lnB>
                      <a:noFill/>
                    </a:lnB>
                  </a:tcPr>
                </a:tc>
              </a:tr>
              <a:tr h="247650">
                <a:tc>
                  <a:txBody>
                    <a:bodyPr/>
                    <a:lstStyle/>
                    <a:p>
                      <a:pPr algn="l" fontAlgn="b"/>
                      <a:r>
                        <a:rPr lang="is-IS" sz="1200" b="0" i="0" u="none" strike="noStrike" dirty="0">
                          <a:solidFill>
                            <a:srgbClr val="000000"/>
                          </a:solidFill>
                          <a:effectLst/>
                          <a:latin typeface="Calibri"/>
                        </a:rPr>
                        <a:t>P108</a:t>
                      </a:r>
                    </a:p>
                  </a:txBody>
                  <a:tcPr marL="0" marR="0" marT="0" marB="0" anchor="b">
                    <a:lnL w="12700" cap="flat" cmpd="sng" algn="ctr">
                      <a:solidFill>
                        <a:scrgbClr r="0" g="0" b="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crgbClr r="0" g="0" b="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a:rPr>
                        <a:t>45</a:t>
                      </a:r>
                    </a:p>
                  </a:txBody>
                  <a:tcPr marL="0" marR="0" marT="0" marB="0" anchor="b">
                    <a:lnL w="12700" cap="flat" cmpd="sng" algn="ctr">
                      <a:solidFill>
                        <a:srgbClr val="000000"/>
                      </a:solidFill>
                      <a:prstDash val="solid"/>
                      <a:round/>
                      <a:headEnd type="none" w="med" len="med"/>
                      <a:tailEnd type="none" w="med" len="med"/>
                    </a:lnL>
                    <a:lnR>
                      <a:noFill/>
                    </a:lnR>
                    <a:lnT>
                      <a:noFill/>
                    </a:lnT>
                    <a:lnB w="12700" cap="flat" cmpd="sng" algn="ctr">
                      <a:solidFill>
                        <a:scrgbClr r="0" g="0" b="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a:rPr>
                        <a:t>Female</a:t>
                      </a:r>
                    </a:p>
                  </a:txBody>
                  <a:tcPr marL="0" marR="0" marT="0" marB="0" anchor="b">
                    <a:lnL>
                      <a:noFill/>
                    </a:lnL>
                    <a:lnR>
                      <a:noFill/>
                    </a:lnR>
                    <a:lnT>
                      <a:noFill/>
                    </a:lnT>
                    <a:lnB w="12700" cap="flat" cmpd="sng" algn="ctr">
                      <a:solidFill>
                        <a:scrgbClr r="0" g="0" b="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a:rPr>
                        <a:t>Working</a:t>
                      </a:r>
                    </a:p>
                  </a:txBody>
                  <a:tcPr marL="0" marR="0" marT="0" marB="0" anchor="b">
                    <a:lnL>
                      <a:noFill/>
                    </a:lnL>
                    <a:lnR>
                      <a:noFill/>
                    </a:lnR>
                    <a:lnT>
                      <a:noFill/>
                    </a:lnT>
                    <a:lnB w="12700" cap="flat" cmpd="sng" algn="ctr">
                      <a:solidFill>
                        <a:scrgbClr r="0" g="0" b="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a:rPr>
                        <a:t>30</a:t>
                      </a:r>
                    </a:p>
                  </a:txBody>
                  <a:tcPr marL="0" marR="0" marT="0" marB="0" anchor="b">
                    <a:lnL>
                      <a:noFill/>
                    </a:lnL>
                    <a:lnR>
                      <a:noFill/>
                    </a:lnR>
                    <a:lnT>
                      <a:noFill/>
                    </a:lnT>
                    <a:lnB w="12700" cap="flat" cmpd="sng" algn="ctr">
                      <a:solidFill>
                        <a:scrgbClr r="0" g="0" b="0"/>
                      </a:solidFill>
                      <a:prstDash val="solid"/>
                      <a:round/>
                      <a:headEnd type="none" w="med" len="med"/>
                      <a:tailEnd type="none" w="med" len="med"/>
                    </a:lnB>
                  </a:tcPr>
                </a:tc>
                <a:tc>
                  <a:txBody>
                    <a:bodyPr/>
                    <a:lstStyle/>
                    <a:p>
                      <a:pPr algn="ctr" fontAlgn="b"/>
                      <a:r>
                        <a:rPr lang="is-IS" sz="1200" b="0" i="0" u="none" strike="noStrike">
                          <a:solidFill>
                            <a:srgbClr val="000000"/>
                          </a:solidFill>
                          <a:effectLst/>
                          <a:latin typeface="Calibri"/>
                        </a:rPr>
                        <a:t>11-20</a:t>
                      </a:r>
                    </a:p>
                  </a:txBody>
                  <a:tcPr marL="0" marR="0" marT="0" marB="0" anchor="b">
                    <a:lnL>
                      <a:noFill/>
                    </a:lnL>
                    <a:lnR>
                      <a:noFill/>
                    </a:lnR>
                    <a:lnT>
                      <a:noFill/>
                    </a:lnT>
                    <a:lnB w="12700" cap="flat" cmpd="sng" algn="ctr">
                      <a:solidFill>
                        <a:scrgbClr r="0" g="0" b="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Psychotic Disorder</a:t>
                      </a:r>
                    </a:p>
                  </a:txBody>
                  <a:tcPr marL="0" marR="0" marT="0" marB="0" anchor="b">
                    <a:lnL>
                      <a:noFill/>
                    </a:lnL>
                    <a:lnR>
                      <a:noFill/>
                    </a:lnR>
                    <a:lnT>
                      <a:noFill/>
                    </a:lnT>
                    <a:lnB w="12700" cap="flat" cmpd="sng" algn="ctr">
                      <a:solidFill>
                        <a:scrgbClr r="0" g="0" b="0"/>
                      </a:solidFill>
                      <a:prstDash val="solid"/>
                      <a:round/>
                      <a:headEnd type="none" w="med" len="med"/>
                      <a:tailEnd type="none" w="med" len="med"/>
                    </a:lnB>
                  </a:tcPr>
                </a:tc>
                <a:tc>
                  <a:txBody>
                    <a:bodyPr/>
                    <a:lstStyle/>
                    <a:p>
                      <a:pPr algn="ctr" fontAlgn="b"/>
                      <a:r>
                        <a:rPr lang="is-IS" sz="1200" b="0" i="0" u="none" strike="noStrike" dirty="0">
                          <a:solidFill>
                            <a:srgbClr val="000000"/>
                          </a:solidFill>
                          <a:effectLst/>
                          <a:latin typeface="Calibri"/>
                        </a:rPr>
                        <a:t>28</a:t>
                      </a:r>
                    </a:p>
                  </a:txBody>
                  <a:tcPr marL="0" marR="0" marT="0" marB="0" anchor="b">
                    <a:lnL>
                      <a:noFill/>
                    </a:lnL>
                    <a:lnR w="12700" cap="flat" cmpd="sng" algn="ctr">
                      <a:solidFill>
                        <a:scrgbClr r="0" g="0" b="0"/>
                      </a:solidFill>
                      <a:prstDash val="solid"/>
                      <a:round/>
                      <a:headEnd type="none" w="med" len="med"/>
                      <a:tailEnd type="none" w="med" len="med"/>
                    </a:lnR>
                    <a:lnT>
                      <a:noFill/>
                    </a:lnT>
                    <a:lnB w="12700" cap="flat" cmpd="sng" algn="ctr">
                      <a:solidFill>
                        <a:scrgbClr r="0" g="0" b="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65626441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304800"/>
            <a:ext cx="8763000" cy="876302"/>
          </a:xfrm>
        </p:spPr>
        <p:txBody>
          <a:bodyPr>
            <a:noAutofit/>
          </a:bodyPr>
          <a:lstStyle/>
          <a:p>
            <a:pPr marL="342900" lvl="0" indent="-342900" algn="ctr">
              <a:spcBef>
                <a:spcPct val="20000"/>
              </a:spcBef>
            </a:pPr>
            <a:r>
              <a:rPr lang="en-US" cap="none" dirty="0" smtClean="0"/>
              <a:t>Results </a:t>
            </a:r>
            <a:r>
              <a:rPr lang="en-US" b="0" cap="none" dirty="0" smtClean="0"/>
              <a:t>- </a:t>
            </a:r>
            <a:r>
              <a:rPr lang="en-US" b="0" cap="none" spc="50" dirty="0" smtClean="0">
                <a:ea typeface="+mn-ea"/>
              </a:rPr>
              <a:t>EMA </a:t>
            </a:r>
            <a:r>
              <a:rPr lang="en-US" b="0" cap="none" spc="50" dirty="0">
                <a:ea typeface="+mn-ea"/>
              </a:rPr>
              <a:t>responses &amp;</a:t>
            </a:r>
            <a:r>
              <a:rPr lang="en-US" b="0" cap="none" spc="50" dirty="0" smtClean="0">
                <a:ea typeface="+mn-ea"/>
              </a:rPr>
              <a:t> </a:t>
            </a:r>
            <a:r>
              <a:rPr lang="en-US" b="0" cap="none" spc="50" dirty="0">
                <a:ea typeface="+mn-ea"/>
              </a:rPr>
              <a:t>unlocks</a:t>
            </a:r>
            <a:br>
              <a:rPr lang="en-US" b="0" cap="none" spc="50" dirty="0">
                <a:ea typeface="+mn-ea"/>
              </a:rPr>
            </a:br>
            <a:endParaRPr lang="en-US" cap="none" dirty="0"/>
          </a:p>
        </p:txBody>
      </p:sp>
      <p:graphicFrame>
        <p:nvGraphicFramePr>
          <p:cNvPr id="4" name="Table 3"/>
          <p:cNvGraphicFramePr>
            <a:graphicFrameLocks noGrp="1"/>
          </p:cNvGraphicFramePr>
          <p:nvPr>
            <p:extLst>
              <p:ext uri="{D42A27DB-BD31-4B8C-83A1-F6EECF244321}">
                <p14:modId xmlns:p14="http://schemas.microsoft.com/office/powerpoint/2010/main" val="236580811"/>
              </p:ext>
            </p:extLst>
          </p:nvPr>
        </p:nvGraphicFramePr>
        <p:xfrm>
          <a:off x="1143000" y="1371600"/>
          <a:ext cx="7086600" cy="2011680"/>
        </p:xfrm>
        <a:graphic>
          <a:graphicData uri="http://schemas.openxmlformats.org/drawingml/2006/table">
            <a:tbl>
              <a:tblPr>
                <a:tableStyleId>{69C7853C-536D-4A76-A0AE-DD22124D55A5}</a:tableStyleId>
              </a:tblPr>
              <a:tblGrid>
                <a:gridCol w="757475"/>
                <a:gridCol w="1228212"/>
                <a:gridCol w="1279873"/>
                <a:gridCol w="1346621"/>
                <a:gridCol w="1279292"/>
                <a:gridCol w="1195127"/>
              </a:tblGrid>
              <a:tr h="304800">
                <a:tc>
                  <a:txBody>
                    <a:bodyPr/>
                    <a:lstStyle/>
                    <a:p>
                      <a:pPr algn="l" fontAlgn="b"/>
                      <a:endParaRPr lang="en-US" sz="1200" b="0" i="0" u="none" strike="noStrike" dirty="0">
                        <a:solidFill>
                          <a:srgbClr val="000000"/>
                        </a:solidFill>
                        <a:effectLst/>
                        <a:latin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gridSpan="2">
                  <a:txBody>
                    <a:bodyPr/>
                    <a:lstStyle/>
                    <a:p>
                      <a:pPr algn="ctr" fontAlgn="b"/>
                      <a:r>
                        <a:rPr lang="en-US" sz="1200" u="none" strike="noStrike" dirty="0">
                          <a:effectLst/>
                        </a:rPr>
                        <a:t>System Initiated (Learn to Quit)</a:t>
                      </a:r>
                      <a:endParaRPr lang="en-US" sz="1200" b="1" i="0" u="none" strike="noStrike" dirty="0">
                        <a:solidFill>
                          <a:srgbClr val="000000"/>
                        </a:solidFill>
                        <a:effectLst/>
                        <a:latin typeface="Calibri"/>
                      </a:endParaRPr>
                    </a:p>
                  </a:txBody>
                  <a:tcPr marL="0" marR="0" marT="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1200" u="none" strike="noStrike" dirty="0">
                          <a:effectLst/>
                        </a:rPr>
                        <a:t>User Initiated (</a:t>
                      </a:r>
                      <a:r>
                        <a:rPr lang="en-US" sz="1200" u="none" strike="noStrike" dirty="0" err="1">
                          <a:effectLst/>
                        </a:rPr>
                        <a:t>QuitGuide</a:t>
                      </a:r>
                      <a:r>
                        <a:rPr lang="en-US" sz="1200" u="none" strike="noStrike" dirty="0">
                          <a:effectLst/>
                        </a:rPr>
                        <a:t>)</a:t>
                      </a:r>
                      <a:endParaRPr lang="en-US" sz="1200" b="1" i="0" u="none" strike="noStrike" dirty="0">
                        <a:solidFill>
                          <a:srgbClr val="000000"/>
                        </a:solidFill>
                        <a:effectLst/>
                        <a:latin typeface="Calibri"/>
                      </a:endParaRPr>
                    </a:p>
                  </a:txBody>
                  <a:tcPr marL="0" marR="0" marT="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a:p>
                  </a:txBody>
                  <a:tcPr/>
                </a:tc>
                <a:tc>
                  <a:txBody>
                    <a:bodyPr/>
                    <a:lstStyle/>
                    <a:p>
                      <a:pPr algn="l" fontAlgn="b"/>
                      <a:r>
                        <a:rPr lang="en-US" sz="1200" u="none" strike="noStrike" dirty="0">
                          <a:effectLst/>
                        </a:rPr>
                        <a:t>Smartphone Unlocks</a:t>
                      </a:r>
                      <a:endParaRPr lang="en-US" sz="1200" b="1" i="0" u="none" strike="noStrike" dirty="0">
                        <a:solidFill>
                          <a:srgbClr val="000000"/>
                        </a:solidFill>
                        <a:effectLst/>
                        <a:latin typeface="Calibri"/>
                      </a:endParaRPr>
                    </a:p>
                  </a:txBody>
                  <a:tcPr marL="0" marR="0" marT="0" marB="0" anchor="b">
                    <a:lnL w="12700" cap="flat" cmpd="sng" algn="ctr">
                      <a:solidFill>
                        <a:scrgbClr r="0" g="0" b="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52400">
                <a:tc>
                  <a:txBody>
                    <a:bodyPr/>
                    <a:lstStyle/>
                    <a:p>
                      <a:pPr algn="l" fontAlgn="b"/>
                      <a:endParaRPr lang="en-US" sz="1200" b="0" i="0" u="none" strike="noStrike" dirty="0">
                        <a:solidFill>
                          <a:srgbClr val="000000"/>
                        </a:solidFill>
                        <a:effectLst/>
                        <a:latin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c>
                  <a:txBody>
                    <a:bodyPr/>
                    <a:lstStyle/>
                    <a:p>
                      <a:pPr algn="ctr" fontAlgn="b"/>
                      <a:r>
                        <a:rPr lang="en-US" sz="1200" u="none" strike="noStrike">
                          <a:effectLst/>
                        </a:rPr>
                        <a:t>Days Reported</a:t>
                      </a:r>
                      <a:endParaRPr lang="en-US" sz="1200" b="0" i="0" u="none" strike="noStrike">
                        <a:solidFill>
                          <a:srgbClr val="000000"/>
                        </a:solidFill>
                        <a:effectLst/>
                        <a:latin typeface="Calibri"/>
                      </a:endParaRPr>
                    </a:p>
                  </a:txBody>
                  <a:tcPr marL="0" marR="0" marT="0" marB="0" anchor="b">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tcPr>
                </a:tc>
                <a:tc>
                  <a:txBody>
                    <a:bodyPr/>
                    <a:lstStyle/>
                    <a:p>
                      <a:pPr algn="ctr" fontAlgn="b"/>
                      <a:r>
                        <a:rPr lang="en-US" sz="1200" u="none" strike="noStrike">
                          <a:effectLst/>
                        </a:rPr>
                        <a:t>Percentage</a:t>
                      </a:r>
                      <a:endParaRPr lang="en-US" sz="1200" b="0" i="0" u="none" strike="noStrike">
                        <a:solidFill>
                          <a:srgbClr val="000000"/>
                        </a:solidFill>
                        <a:effectLst/>
                        <a:latin typeface="Calibri"/>
                      </a:endParaRPr>
                    </a:p>
                  </a:txBody>
                  <a:tcPr marL="0" marR="0" marT="0" marB="0" anchor="b">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c>
                  <a:txBody>
                    <a:bodyPr/>
                    <a:lstStyle/>
                    <a:p>
                      <a:pPr algn="ctr" fontAlgn="b"/>
                      <a:r>
                        <a:rPr lang="en-US" sz="1200" u="none" strike="noStrike">
                          <a:effectLst/>
                        </a:rPr>
                        <a:t>Days Reported</a:t>
                      </a:r>
                      <a:endParaRPr lang="en-US" sz="1200" b="0" i="0" u="none" strike="noStrike">
                        <a:solidFill>
                          <a:srgbClr val="000000"/>
                        </a:solidFill>
                        <a:effectLst/>
                        <a:latin typeface="Calibri"/>
                      </a:endParaRPr>
                    </a:p>
                  </a:txBody>
                  <a:tcPr marL="0" marR="0" marT="0" marB="0" anchor="b">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tcPr>
                </a:tc>
                <a:tc>
                  <a:txBody>
                    <a:bodyPr/>
                    <a:lstStyle/>
                    <a:p>
                      <a:pPr algn="ctr" fontAlgn="b"/>
                      <a:r>
                        <a:rPr lang="en-US" sz="1200" u="none" strike="noStrike">
                          <a:effectLst/>
                        </a:rPr>
                        <a:t>Percentage</a:t>
                      </a:r>
                      <a:endParaRPr lang="en-US" sz="1200" b="0" i="0" u="none" strike="noStrike">
                        <a:solidFill>
                          <a:srgbClr val="000000"/>
                        </a:solidFill>
                        <a:effectLst/>
                        <a:latin typeface="Calibri"/>
                      </a:endParaRPr>
                    </a:p>
                  </a:txBody>
                  <a:tcPr marL="0" marR="0" marT="0" marB="0" anchor="b">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c>
                  <a:txBody>
                    <a:bodyPr/>
                    <a:lstStyle/>
                    <a:p>
                      <a:pPr algn="l" fontAlgn="b"/>
                      <a:endParaRPr lang="en-US" sz="1200" b="0" i="0" u="none" strike="noStrike" dirty="0">
                        <a:solidFill>
                          <a:srgbClr val="000000"/>
                        </a:solidFill>
                        <a:effectLst/>
                        <a:latin typeface="Calibri"/>
                      </a:endParaRPr>
                    </a:p>
                  </a:txBody>
                  <a:tcPr marL="0" marR="0" marT="0" marB="0" anchor="b">
                    <a:lnL w="12700" cap="flat" cmpd="sng" algn="ctr">
                      <a:solidFill>
                        <a:scrgbClr r="0" g="0" b="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r>
              <a:tr h="152400">
                <a:tc>
                  <a:txBody>
                    <a:bodyPr/>
                    <a:lstStyle/>
                    <a:p>
                      <a:pPr algn="ctr" fontAlgn="b"/>
                      <a:r>
                        <a:rPr lang="fi-FI" sz="1200" u="none" strike="noStrike">
                          <a:effectLst/>
                        </a:rPr>
                        <a:t>P101</a:t>
                      </a:r>
                      <a:endParaRPr lang="fi-FI" sz="1200" b="0" i="0" u="none" strike="noStrike">
                        <a:solidFill>
                          <a:srgbClr val="000000"/>
                        </a:solidFill>
                        <a:effectLst/>
                        <a:latin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tc>
                  <a:txBody>
                    <a:bodyPr/>
                    <a:lstStyle/>
                    <a:p>
                      <a:pPr algn="ctr" fontAlgn="b"/>
                      <a:r>
                        <a:rPr lang="en-US" sz="1200" u="none" strike="noStrike" dirty="0">
                          <a:effectLst/>
                        </a:rPr>
                        <a:t>2/11</a:t>
                      </a:r>
                      <a:endParaRPr lang="en-US" sz="1200" b="0" i="0" u="none" strike="noStrike" dirty="0">
                        <a:solidFill>
                          <a:srgbClr val="000000"/>
                        </a:solidFill>
                        <a:effectLst/>
                        <a:latin typeface="Calibri"/>
                      </a:endParaRPr>
                    </a:p>
                  </a:txBody>
                  <a:tcPr marL="0" marR="0" marT="0" marB="0" anchor="b">
                    <a:lnL w="12700" cap="flat" cmpd="sng" algn="ctr">
                      <a:solidFill>
                        <a:scrgbClr r="0" g="0" b="0"/>
                      </a:solidFill>
                      <a:prstDash val="solid"/>
                      <a:round/>
                      <a:headEnd type="none" w="med" len="med"/>
                      <a:tailEnd type="none" w="med" len="med"/>
                    </a:lnL>
                  </a:tcPr>
                </a:tc>
                <a:tc>
                  <a:txBody>
                    <a:bodyPr/>
                    <a:lstStyle/>
                    <a:p>
                      <a:pPr algn="ctr" fontAlgn="b"/>
                      <a:r>
                        <a:rPr lang="hr-HR" sz="1200" u="none" strike="noStrike">
                          <a:effectLst/>
                        </a:rPr>
                        <a:t>18.2%</a:t>
                      </a:r>
                      <a:endParaRPr lang="hr-HR" sz="1200" b="0" i="0" u="none" strike="noStrike">
                        <a:solidFill>
                          <a:srgbClr val="000000"/>
                        </a:solidFill>
                        <a:effectLst/>
                        <a:latin typeface="Calibri"/>
                      </a:endParaRPr>
                    </a:p>
                  </a:txBody>
                  <a:tcPr marL="0" marR="0" marT="0" marB="0" anchor="b">
                    <a:lnR w="12700" cap="flat" cmpd="sng" algn="ctr">
                      <a:solidFill>
                        <a:scrgbClr r="0" g="0" b="0"/>
                      </a:solidFill>
                      <a:prstDash val="solid"/>
                      <a:round/>
                      <a:headEnd type="none" w="med" len="med"/>
                      <a:tailEnd type="none" w="med" len="med"/>
                    </a:lnR>
                  </a:tcPr>
                </a:tc>
                <a:tc>
                  <a:txBody>
                    <a:bodyPr/>
                    <a:lstStyle/>
                    <a:p>
                      <a:pPr algn="ctr" fontAlgn="b"/>
                      <a:r>
                        <a:rPr lang="en-US" sz="1200" b="0" i="0" u="none" strike="noStrike" dirty="0" smtClean="0">
                          <a:solidFill>
                            <a:schemeClr val="tx1"/>
                          </a:solidFill>
                          <a:effectLst/>
                          <a:latin typeface="+mn-lt"/>
                        </a:rPr>
                        <a:t>0/19</a:t>
                      </a:r>
                      <a:endParaRPr lang="bg-BG" sz="1200" b="0" i="0" u="none" strike="noStrike" dirty="0">
                        <a:solidFill>
                          <a:schemeClr val="tx1"/>
                        </a:solidFill>
                        <a:effectLst/>
                        <a:latin typeface="Calibri"/>
                      </a:endParaRPr>
                    </a:p>
                  </a:txBody>
                  <a:tcPr marL="0" marR="0" marT="0" marB="0" anchor="b">
                    <a:lnL w="12700" cap="flat" cmpd="sng" algn="ctr">
                      <a:solidFill>
                        <a:scrgbClr r="0" g="0" b="0"/>
                      </a:solidFill>
                      <a:prstDash val="solid"/>
                      <a:round/>
                      <a:headEnd type="none" w="med" len="med"/>
                      <a:tailEnd type="none" w="med" len="med"/>
                    </a:lnL>
                  </a:tcPr>
                </a:tc>
                <a:tc>
                  <a:txBody>
                    <a:bodyPr/>
                    <a:lstStyle/>
                    <a:p>
                      <a:pPr algn="ctr" fontAlgn="b"/>
                      <a:r>
                        <a:rPr lang="nb-NO" sz="1200" u="none" strike="noStrike">
                          <a:effectLst/>
                        </a:rPr>
                        <a:t>0.0%</a:t>
                      </a:r>
                      <a:endParaRPr lang="nb-NO" sz="1200" b="0" i="0" u="none" strike="noStrike">
                        <a:solidFill>
                          <a:srgbClr val="000000"/>
                        </a:solidFill>
                        <a:effectLst/>
                        <a:latin typeface="Calibri"/>
                      </a:endParaRPr>
                    </a:p>
                  </a:txBody>
                  <a:tcPr marL="0" marR="0" marT="0" marB="0" anchor="b">
                    <a:lnR w="12700" cap="flat" cmpd="sng" algn="ctr">
                      <a:solidFill>
                        <a:scrgbClr r="0" g="0" b="0"/>
                      </a:solidFill>
                      <a:prstDash val="solid"/>
                      <a:round/>
                      <a:headEnd type="none" w="med" len="med"/>
                      <a:tailEnd type="none" w="med" len="med"/>
                    </a:lnR>
                  </a:tcPr>
                </a:tc>
                <a:tc>
                  <a:txBody>
                    <a:bodyPr/>
                    <a:lstStyle/>
                    <a:p>
                      <a:pPr algn="ctr" fontAlgn="b"/>
                      <a:r>
                        <a:rPr lang="bg-BG" sz="1200" u="none" strike="noStrike" dirty="0">
                          <a:effectLst/>
                        </a:rPr>
                        <a:t>n/a</a:t>
                      </a:r>
                      <a:endParaRPr lang="bg-BG" sz="1200" b="0" i="0" u="none" strike="noStrike" dirty="0">
                        <a:solidFill>
                          <a:srgbClr val="000000"/>
                        </a:solidFill>
                        <a:effectLst/>
                        <a:latin typeface="Calibri"/>
                      </a:endParaRPr>
                    </a:p>
                  </a:txBody>
                  <a:tcPr marL="0" marR="0" marT="0" marB="0" anchor="b">
                    <a:lnL w="12700" cap="flat" cmpd="sng" algn="ctr">
                      <a:solidFill>
                        <a:scrgbClr r="0" g="0" b="0"/>
                      </a:solidFill>
                      <a:prstDash val="solid"/>
                      <a:round/>
                      <a:headEnd type="none" w="med" len="med"/>
                      <a:tailEnd type="none" w="med" len="med"/>
                    </a:lnL>
                    <a:lnR w="12700" cap="flat" cmpd="sng" algn="ctr">
                      <a:solidFill>
                        <a:srgbClr val="000000"/>
                      </a:solidFill>
                      <a:prstDash val="solid"/>
                      <a:round/>
                      <a:headEnd type="none" w="med" len="med"/>
                      <a:tailEnd type="none" w="med" len="med"/>
                    </a:lnR>
                  </a:tcPr>
                </a:tc>
              </a:tr>
              <a:tr h="152400">
                <a:tc>
                  <a:txBody>
                    <a:bodyPr/>
                    <a:lstStyle/>
                    <a:p>
                      <a:pPr algn="ctr" fontAlgn="b"/>
                      <a:r>
                        <a:rPr lang="fi-FI" sz="1200" u="none" strike="noStrike" dirty="0">
                          <a:effectLst/>
                        </a:rPr>
                        <a:t>P102</a:t>
                      </a:r>
                      <a:endParaRPr lang="fi-FI" sz="1200" b="0" i="0" u="none" strike="noStrike" dirty="0">
                        <a:solidFill>
                          <a:srgbClr val="000000"/>
                        </a:solidFill>
                        <a:effectLst/>
                        <a:latin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tc>
                  <a:txBody>
                    <a:bodyPr/>
                    <a:lstStyle/>
                    <a:p>
                      <a:pPr algn="ctr" fontAlgn="b"/>
                      <a:r>
                        <a:rPr lang="uk-UA" sz="1200" u="none" strike="noStrike">
                          <a:effectLst/>
                        </a:rPr>
                        <a:t>0/11</a:t>
                      </a:r>
                      <a:endParaRPr lang="uk-UA" sz="1200" b="0" i="0" u="none" strike="noStrike">
                        <a:solidFill>
                          <a:srgbClr val="000000"/>
                        </a:solidFill>
                        <a:effectLst/>
                        <a:latin typeface="Calibri"/>
                      </a:endParaRPr>
                    </a:p>
                  </a:txBody>
                  <a:tcPr marL="0" marR="0" marT="0" marB="0" anchor="b">
                    <a:lnL w="12700" cap="flat" cmpd="sng" algn="ctr">
                      <a:solidFill>
                        <a:scrgbClr r="0" g="0" b="0"/>
                      </a:solidFill>
                      <a:prstDash val="solid"/>
                      <a:round/>
                      <a:headEnd type="none" w="med" len="med"/>
                      <a:tailEnd type="none" w="med" len="med"/>
                    </a:lnL>
                  </a:tcPr>
                </a:tc>
                <a:tc>
                  <a:txBody>
                    <a:bodyPr/>
                    <a:lstStyle/>
                    <a:p>
                      <a:pPr algn="ctr" fontAlgn="b"/>
                      <a:r>
                        <a:rPr lang="nb-NO" sz="1200" u="none" strike="noStrike">
                          <a:effectLst/>
                        </a:rPr>
                        <a:t>0.0%</a:t>
                      </a:r>
                      <a:endParaRPr lang="nb-NO" sz="1200" b="0" i="0" u="none" strike="noStrike">
                        <a:solidFill>
                          <a:srgbClr val="000000"/>
                        </a:solidFill>
                        <a:effectLst/>
                        <a:latin typeface="Calibri"/>
                      </a:endParaRPr>
                    </a:p>
                  </a:txBody>
                  <a:tcPr marL="0" marR="0" marT="0" marB="0" anchor="b">
                    <a:lnR w="12700" cap="flat" cmpd="sng" algn="ctr">
                      <a:solidFill>
                        <a:scrgbClr r="0" g="0" b="0"/>
                      </a:solidFill>
                      <a:prstDash val="solid"/>
                      <a:round/>
                      <a:headEnd type="none" w="med" len="med"/>
                      <a:tailEnd type="none" w="med" len="med"/>
                    </a:lnR>
                  </a:tcPr>
                </a:tc>
                <a:tc>
                  <a:txBody>
                    <a:bodyPr/>
                    <a:lstStyle/>
                    <a:p>
                      <a:pPr algn="ctr" fontAlgn="b"/>
                      <a:r>
                        <a:rPr lang="bg-BG" sz="1200" u="none" strike="noStrike" dirty="0">
                          <a:effectLst/>
                        </a:rPr>
                        <a:t>18/19</a:t>
                      </a:r>
                      <a:endParaRPr lang="bg-BG" sz="1200" b="0" i="0" u="none" strike="noStrike" dirty="0">
                        <a:solidFill>
                          <a:srgbClr val="000000"/>
                        </a:solidFill>
                        <a:effectLst/>
                        <a:latin typeface="Calibri"/>
                      </a:endParaRPr>
                    </a:p>
                  </a:txBody>
                  <a:tcPr marL="0" marR="0" marT="0" marB="0" anchor="b">
                    <a:lnL w="12700" cap="flat" cmpd="sng" algn="ctr">
                      <a:solidFill>
                        <a:scrgbClr r="0" g="0" b="0"/>
                      </a:solidFill>
                      <a:prstDash val="solid"/>
                      <a:round/>
                      <a:headEnd type="none" w="med" len="med"/>
                      <a:tailEnd type="none" w="med" len="med"/>
                    </a:lnL>
                  </a:tcPr>
                </a:tc>
                <a:tc>
                  <a:txBody>
                    <a:bodyPr/>
                    <a:lstStyle/>
                    <a:p>
                      <a:pPr algn="ctr" fontAlgn="b"/>
                      <a:r>
                        <a:rPr lang="hr-HR" sz="1200" u="none" strike="noStrike">
                          <a:effectLst/>
                        </a:rPr>
                        <a:t>94.7%</a:t>
                      </a:r>
                      <a:endParaRPr lang="hr-HR" sz="1200" b="0" i="0" u="none" strike="noStrike">
                        <a:solidFill>
                          <a:srgbClr val="000000"/>
                        </a:solidFill>
                        <a:effectLst/>
                        <a:latin typeface="Calibri"/>
                      </a:endParaRPr>
                    </a:p>
                  </a:txBody>
                  <a:tcPr marL="0" marR="0" marT="0" marB="0" anchor="b">
                    <a:lnR w="12700" cap="flat" cmpd="sng" algn="ctr">
                      <a:solidFill>
                        <a:scrgbClr r="0" g="0" b="0"/>
                      </a:solidFill>
                      <a:prstDash val="solid"/>
                      <a:round/>
                      <a:headEnd type="none" w="med" len="med"/>
                      <a:tailEnd type="none" w="med" len="med"/>
                    </a:lnR>
                  </a:tcPr>
                </a:tc>
                <a:tc>
                  <a:txBody>
                    <a:bodyPr/>
                    <a:lstStyle/>
                    <a:p>
                      <a:pPr algn="ctr" fontAlgn="b"/>
                      <a:r>
                        <a:rPr lang="bg-BG" sz="1200" u="none" strike="noStrike" dirty="0">
                          <a:effectLst/>
                        </a:rPr>
                        <a:t>n/a</a:t>
                      </a:r>
                      <a:endParaRPr lang="bg-BG" sz="1200" b="0" i="0" u="none" strike="noStrike" dirty="0">
                        <a:solidFill>
                          <a:srgbClr val="000000"/>
                        </a:solidFill>
                        <a:effectLst/>
                        <a:latin typeface="Calibri"/>
                      </a:endParaRPr>
                    </a:p>
                  </a:txBody>
                  <a:tcPr marL="0" marR="0" marT="0" marB="0" anchor="b">
                    <a:lnL w="12700" cap="flat" cmpd="sng" algn="ctr">
                      <a:solidFill>
                        <a:scrgbClr r="0" g="0" b="0"/>
                      </a:solidFill>
                      <a:prstDash val="solid"/>
                      <a:round/>
                      <a:headEnd type="none" w="med" len="med"/>
                      <a:tailEnd type="none" w="med" len="med"/>
                    </a:lnL>
                    <a:lnR w="12700" cap="flat" cmpd="sng" algn="ctr">
                      <a:solidFill>
                        <a:srgbClr val="000000"/>
                      </a:solidFill>
                      <a:prstDash val="solid"/>
                      <a:round/>
                      <a:headEnd type="none" w="med" len="med"/>
                      <a:tailEnd type="none" w="med" len="med"/>
                    </a:lnR>
                  </a:tcPr>
                </a:tc>
              </a:tr>
              <a:tr h="152400">
                <a:tc>
                  <a:txBody>
                    <a:bodyPr/>
                    <a:lstStyle/>
                    <a:p>
                      <a:pPr algn="ctr" fontAlgn="b"/>
                      <a:r>
                        <a:rPr lang="is-IS" sz="1200" u="none" strike="noStrike">
                          <a:effectLst/>
                        </a:rPr>
                        <a:t>P104</a:t>
                      </a:r>
                      <a:endParaRPr lang="is-IS" sz="1200" b="0" i="0" u="none" strike="noStrike">
                        <a:solidFill>
                          <a:srgbClr val="000000"/>
                        </a:solidFill>
                        <a:effectLst/>
                        <a:latin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tc>
                  <a:txBody>
                    <a:bodyPr/>
                    <a:lstStyle/>
                    <a:p>
                      <a:pPr algn="ctr" fontAlgn="b"/>
                      <a:r>
                        <a:rPr lang="bg-BG" sz="1200" u="none" strike="noStrike" dirty="0">
                          <a:effectLst/>
                        </a:rPr>
                        <a:t>6/23</a:t>
                      </a:r>
                      <a:endParaRPr lang="bg-BG" sz="1200" b="0" i="0" u="none" strike="noStrike" dirty="0">
                        <a:solidFill>
                          <a:srgbClr val="000000"/>
                        </a:solidFill>
                        <a:effectLst/>
                        <a:latin typeface="Calibri"/>
                      </a:endParaRPr>
                    </a:p>
                  </a:txBody>
                  <a:tcPr marL="0" marR="0" marT="0" marB="0" anchor="b">
                    <a:lnL w="12700" cap="flat" cmpd="sng" algn="ctr">
                      <a:solidFill>
                        <a:scrgbClr r="0" g="0" b="0"/>
                      </a:solidFill>
                      <a:prstDash val="solid"/>
                      <a:round/>
                      <a:headEnd type="none" w="med" len="med"/>
                      <a:tailEnd type="none" w="med" len="med"/>
                    </a:lnL>
                  </a:tcPr>
                </a:tc>
                <a:tc>
                  <a:txBody>
                    <a:bodyPr/>
                    <a:lstStyle/>
                    <a:p>
                      <a:pPr algn="ctr" fontAlgn="b"/>
                      <a:r>
                        <a:rPr lang="hr-HR" sz="1200" u="none" strike="noStrike">
                          <a:effectLst/>
                        </a:rPr>
                        <a:t>26.1%</a:t>
                      </a:r>
                      <a:endParaRPr lang="hr-HR" sz="1200" b="0" i="0" u="none" strike="noStrike">
                        <a:solidFill>
                          <a:srgbClr val="000000"/>
                        </a:solidFill>
                        <a:effectLst/>
                        <a:latin typeface="Calibri"/>
                      </a:endParaRPr>
                    </a:p>
                  </a:txBody>
                  <a:tcPr marL="0" marR="0" marT="0" marB="0" anchor="b">
                    <a:lnR w="12700" cap="flat" cmpd="sng" algn="ctr">
                      <a:solidFill>
                        <a:scrgbClr r="0" g="0" b="0"/>
                      </a:solidFill>
                      <a:prstDash val="solid"/>
                      <a:round/>
                      <a:headEnd type="none" w="med" len="med"/>
                      <a:tailEnd type="none" w="med" len="med"/>
                    </a:lnR>
                  </a:tcPr>
                </a:tc>
                <a:tc>
                  <a:txBody>
                    <a:bodyPr/>
                    <a:lstStyle/>
                    <a:p>
                      <a:pPr algn="ctr" fontAlgn="b"/>
                      <a:r>
                        <a:rPr lang="bg-BG" sz="1200" u="none" strike="noStrike">
                          <a:effectLst/>
                        </a:rPr>
                        <a:t>3/7</a:t>
                      </a:r>
                      <a:endParaRPr lang="bg-BG" sz="1200" b="0" i="0" u="none" strike="noStrike">
                        <a:solidFill>
                          <a:srgbClr val="000000"/>
                        </a:solidFill>
                        <a:effectLst/>
                        <a:latin typeface="Calibri"/>
                      </a:endParaRPr>
                    </a:p>
                  </a:txBody>
                  <a:tcPr marL="0" marR="0" marT="0" marB="0" anchor="b">
                    <a:lnL w="12700" cap="flat" cmpd="sng" algn="ctr">
                      <a:solidFill>
                        <a:scrgbClr r="0" g="0" b="0"/>
                      </a:solidFill>
                      <a:prstDash val="solid"/>
                      <a:round/>
                      <a:headEnd type="none" w="med" len="med"/>
                      <a:tailEnd type="none" w="med" len="med"/>
                    </a:lnL>
                  </a:tcPr>
                </a:tc>
                <a:tc>
                  <a:txBody>
                    <a:bodyPr/>
                    <a:lstStyle/>
                    <a:p>
                      <a:pPr algn="ctr" fontAlgn="b"/>
                      <a:r>
                        <a:rPr lang="pt-BR" sz="1200" u="none" strike="noStrike">
                          <a:effectLst/>
                        </a:rPr>
                        <a:t>42.9%</a:t>
                      </a:r>
                      <a:endParaRPr lang="pt-BR" sz="1200" b="0" i="0" u="none" strike="noStrike">
                        <a:solidFill>
                          <a:srgbClr val="000000"/>
                        </a:solidFill>
                        <a:effectLst/>
                        <a:latin typeface="Calibri"/>
                      </a:endParaRPr>
                    </a:p>
                  </a:txBody>
                  <a:tcPr marL="0" marR="0" marT="0" marB="0" anchor="b">
                    <a:lnR w="12700" cap="flat" cmpd="sng" algn="ctr">
                      <a:solidFill>
                        <a:scrgbClr r="0" g="0" b="0"/>
                      </a:solidFill>
                      <a:prstDash val="solid"/>
                      <a:round/>
                      <a:headEnd type="none" w="med" len="med"/>
                      <a:tailEnd type="none" w="med" len="med"/>
                    </a:lnR>
                  </a:tcPr>
                </a:tc>
                <a:tc>
                  <a:txBody>
                    <a:bodyPr/>
                    <a:lstStyle/>
                    <a:p>
                      <a:pPr algn="ctr" fontAlgn="b"/>
                      <a:r>
                        <a:rPr lang="uk-UA" sz="1200" u="none" strike="noStrike">
                          <a:effectLst/>
                        </a:rPr>
                        <a:t>177</a:t>
                      </a:r>
                      <a:endParaRPr lang="uk-UA" sz="1200" b="0" i="0" u="none" strike="noStrike">
                        <a:solidFill>
                          <a:srgbClr val="000000"/>
                        </a:solidFill>
                        <a:effectLst/>
                        <a:latin typeface="Calibri"/>
                      </a:endParaRPr>
                    </a:p>
                  </a:txBody>
                  <a:tcPr marL="0" marR="0" marT="0" marB="0" anchor="b">
                    <a:lnL w="12700" cap="flat" cmpd="sng" algn="ctr">
                      <a:solidFill>
                        <a:scrgbClr r="0" g="0" b="0"/>
                      </a:solidFill>
                      <a:prstDash val="solid"/>
                      <a:round/>
                      <a:headEnd type="none" w="med" len="med"/>
                      <a:tailEnd type="none" w="med" len="med"/>
                    </a:lnL>
                    <a:lnR w="12700" cap="flat" cmpd="sng" algn="ctr">
                      <a:solidFill>
                        <a:srgbClr val="000000"/>
                      </a:solidFill>
                      <a:prstDash val="solid"/>
                      <a:round/>
                      <a:headEnd type="none" w="med" len="med"/>
                      <a:tailEnd type="none" w="med" len="med"/>
                    </a:lnR>
                  </a:tcPr>
                </a:tc>
              </a:tr>
              <a:tr h="152400">
                <a:tc>
                  <a:txBody>
                    <a:bodyPr/>
                    <a:lstStyle/>
                    <a:p>
                      <a:pPr algn="ctr" fontAlgn="b"/>
                      <a:r>
                        <a:rPr lang="is-IS" sz="1200" u="none" strike="noStrike" dirty="0">
                          <a:effectLst/>
                        </a:rPr>
                        <a:t>P106</a:t>
                      </a:r>
                      <a:endParaRPr lang="is-IS" sz="1200" b="0" i="0" u="none" strike="noStrike" dirty="0">
                        <a:solidFill>
                          <a:srgbClr val="000000"/>
                        </a:solidFill>
                        <a:effectLst/>
                        <a:latin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tc>
                  <a:txBody>
                    <a:bodyPr/>
                    <a:lstStyle/>
                    <a:p>
                      <a:pPr algn="ctr" fontAlgn="b"/>
                      <a:r>
                        <a:rPr lang="is-IS" sz="1200" u="none" strike="noStrike">
                          <a:effectLst/>
                        </a:rPr>
                        <a:t>5/22</a:t>
                      </a:r>
                      <a:endParaRPr lang="is-IS" sz="1200" b="0" i="0" u="none" strike="noStrike">
                        <a:solidFill>
                          <a:srgbClr val="000000"/>
                        </a:solidFill>
                        <a:effectLst/>
                        <a:latin typeface="Calibri"/>
                      </a:endParaRPr>
                    </a:p>
                  </a:txBody>
                  <a:tcPr marL="0" marR="0" marT="0" marB="0" anchor="b">
                    <a:lnL w="12700" cap="flat" cmpd="sng" algn="ctr">
                      <a:solidFill>
                        <a:scrgbClr r="0" g="0" b="0"/>
                      </a:solidFill>
                      <a:prstDash val="solid"/>
                      <a:round/>
                      <a:headEnd type="none" w="med" len="med"/>
                      <a:tailEnd type="none" w="med" len="med"/>
                    </a:lnL>
                  </a:tcPr>
                </a:tc>
                <a:tc>
                  <a:txBody>
                    <a:bodyPr/>
                    <a:lstStyle/>
                    <a:p>
                      <a:pPr algn="ctr" fontAlgn="b"/>
                      <a:r>
                        <a:rPr lang="hr-HR" sz="1200" u="none" strike="noStrike" dirty="0">
                          <a:effectLst/>
                        </a:rPr>
                        <a:t>22.7%</a:t>
                      </a:r>
                      <a:endParaRPr lang="hr-HR" sz="1200" b="0" i="0" u="none" strike="noStrike" dirty="0">
                        <a:solidFill>
                          <a:srgbClr val="000000"/>
                        </a:solidFill>
                        <a:effectLst/>
                        <a:latin typeface="Calibri"/>
                      </a:endParaRPr>
                    </a:p>
                  </a:txBody>
                  <a:tcPr marL="0" marR="0" marT="0" marB="0" anchor="b">
                    <a:lnR w="12700" cap="flat" cmpd="sng" algn="ctr">
                      <a:solidFill>
                        <a:scrgbClr r="0" g="0" b="0"/>
                      </a:solidFill>
                      <a:prstDash val="solid"/>
                      <a:round/>
                      <a:headEnd type="none" w="med" len="med"/>
                      <a:tailEnd type="none" w="med" len="med"/>
                    </a:lnR>
                  </a:tcPr>
                </a:tc>
                <a:tc>
                  <a:txBody>
                    <a:bodyPr/>
                    <a:lstStyle/>
                    <a:p>
                      <a:pPr algn="ctr" fontAlgn="b"/>
                      <a:r>
                        <a:rPr lang="ru-RU" sz="1200" u="none" strike="noStrike">
                          <a:effectLst/>
                        </a:rPr>
                        <a:t>3/8</a:t>
                      </a:r>
                      <a:endParaRPr lang="ru-RU" sz="1200" b="0" i="0" u="none" strike="noStrike">
                        <a:solidFill>
                          <a:srgbClr val="000000"/>
                        </a:solidFill>
                        <a:effectLst/>
                        <a:latin typeface="Calibri"/>
                      </a:endParaRPr>
                    </a:p>
                  </a:txBody>
                  <a:tcPr marL="0" marR="0" marT="0" marB="0" anchor="b">
                    <a:lnL w="12700" cap="flat" cmpd="sng" algn="ctr">
                      <a:solidFill>
                        <a:scrgbClr r="0" g="0" b="0"/>
                      </a:solidFill>
                      <a:prstDash val="solid"/>
                      <a:round/>
                      <a:headEnd type="none" w="med" len="med"/>
                      <a:tailEnd type="none" w="med" len="med"/>
                    </a:lnL>
                  </a:tcPr>
                </a:tc>
                <a:tc>
                  <a:txBody>
                    <a:bodyPr/>
                    <a:lstStyle/>
                    <a:p>
                      <a:pPr algn="ctr" fontAlgn="b"/>
                      <a:r>
                        <a:rPr lang="hr-HR" sz="1200" u="none" strike="noStrike">
                          <a:effectLst/>
                        </a:rPr>
                        <a:t>37.5%</a:t>
                      </a:r>
                      <a:endParaRPr lang="hr-HR" sz="1200" b="0" i="0" u="none" strike="noStrike">
                        <a:solidFill>
                          <a:srgbClr val="000000"/>
                        </a:solidFill>
                        <a:effectLst/>
                        <a:latin typeface="Calibri"/>
                      </a:endParaRPr>
                    </a:p>
                  </a:txBody>
                  <a:tcPr marL="0" marR="0" marT="0" marB="0" anchor="b">
                    <a:lnR w="12700" cap="flat" cmpd="sng" algn="ctr">
                      <a:solidFill>
                        <a:scrgbClr r="0" g="0" b="0"/>
                      </a:solidFill>
                      <a:prstDash val="solid"/>
                      <a:round/>
                      <a:headEnd type="none" w="med" len="med"/>
                      <a:tailEnd type="none" w="med" len="med"/>
                    </a:lnR>
                  </a:tcPr>
                </a:tc>
                <a:tc>
                  <a:txBody>
                    <a:bodyPr/>
                    <a:lstStyle/>
                    <a:p>
                      <a:pPr algn="ctr" fontAlgn="b"/>
                      <a:r>
                        <a:rPr lang="fi-FI" sz="1200" u="none" strike="noStrike" dirty="0">
                          <a:effectLst/>
                        </a:rPr>
                        <a:t>874</a:t>
                      </a:r>
                      <a:endParaRPr lang="fi-FI" sz="1200" b="0" i="0" u="none" strike="noStrike" dirty="0">
                        <a:solidFill>
                          <a:srgbClr val="000000"/>
                        </a:solidFill>
                        <a:effectLst/>
                        <a:latin typeface="Calibri"/>
                      </a:endParaRPr>
                    </a:p>
                  </a:txBody>
                  <a:tcPr marL="0" marR="0" marT="0" marB="0" anchor="b">
                    <a:lnL w="12700" cap="flat" cmpd="sng" algn="ctr">
                      <a:solidFill>
                        <a:scrgbClr r="0" g="0" b="0"/>
                      </a:solidFill>
                      <a:prstDash val="solid"/>
                      <a:round/>
                      <a:headEnd type="none" w="med" len="med"/>
                      <a:tailEnd type="none" w="med" len="med"/>
                    </a:lnL>
                    <a:lnR w="12700" cap="flat" cmpd="sng" algn="ctr">
                      <a:solidFill>
                        <a:srgbClr val="000000"/>
                      </a:solidFill>
                      <a:prstDash val="solid"/>
                      <a:round/>
                      <a:headEnd type="none" w="med" len="med"/>
                      <a:tailEnd type="none" w="med" len="med"/>
                    </a:lnR>
                  </a:tcPr>
                </a:tc>
              </a:tr>
              <a:tr h="152400">
                <a:tc>
                  <a:txBody>
                    <a:bodyPr/>
                    <a:lstStyle/>
                    <a:p>
                      <a:pPr algn="ctr" fontAlgn="b"/>
                      <a:r>
                        <a:rPr lang="is-IS" sz="1200" u="none" strike="noStrike" dirty="0">
                          <a:effectLst/>
                        </a:rPr>
                        <a:t>P107</a:t>
                      </a:r>
                      <a:endParaRPr lang="is-IS" sz="1200" b="0" i="0" u="none" strike="noStrike" dirty="0">
                        <a:solidFill>
                          <a:srgbClr val="000000"/>
                        </a:solidFill>
                        <a:effectLst/>
                        <a:latin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tc>
                  <a:txBody>
                    <a:bodyPr/>
                    <a:lstStyle/>
                    <a:p>
                      <a:pPr algn="ctr" fontAlgn="b"/>
                      <a:r>
                        <a:rPr lang="bg-BG" sz="1200" u="none" strike="noStrike">
                          <a:effectLst/>
                        </a:rPr>
                        <a:t>6/7</a:t>
                      </a:r>
                      <a:endParaRPr lang="bg-BG" sz="1200" b="0" i="0" u="none" strike="noStrike">
                        <a:solidFill>
                          <a:srgbClr val="000000"/>
                        </a:solidFill>
                        <a:effectLst/>
                        <a:latin typeface="Calibri"/>
                      </a:endParaRPr>
                    </a:p>
                  </a:txBody>
                  <a:tcPr marL="0" marR="0" marT="0" marB="0" anchor="b">
                    <a:lnL w="12700" cap="flat" cmpd="sng" algn="ctr">
                      <a:solidFill>
                        <a:scrgbClr r="0" g="0" b="0"/>
                      </a:solidFill>
                      <a:prstDash val="solid"/>
                      <a:round/>
                      <a:headEnd type="none" w="med" len="med"/>
                      <a:tailEnd type="none" w="med" len="med"/>
                    </a:lnL>
                  </a:tcPr>
                </a:tc>
                <a:tc>
                  <a:txBody>
                    <a:bodyPr/>
                    <a:lstStyle/>
                    <a:p>
                      <a:pPr algn="ctr" fontAlgn="b"/>
                      <a:r>
                        <a:rPr lang="pt-BR" sz="1200" u="none" strike="noStrike" dirty="0">
                          <a:effectLst/>
                        </a:rPr>
                        <a:t>42.9%</a:t>
                      </a:r>
                      <a:endParaRPr lang="pt-BR" sz="1200" b="0" i="0" u="none" strike="noStrike" dirty="0">
                        <a:solidFill>
                          <a:srgbClr val="000000"/>
                        </a:solidFill>
                        <a:effectLst/>
                        <a:latin typeface="Calibri"/>
                      </a:endParaRPr>
                    </a:p>
                  </a:txBody>
                  <a:tcPr marL="0" marR="0" marT="0" marB="0" anchor="b">
                    <a:lnR w="12700" cap="flat" cmpd="sng" algn="ctr">
                      <a:solidFill>
                        <a:scrgbClr r="0" g="0" b="0"/>
                      </a:solidFill>
                      <a:prstDash val="solid"/>
                      <a:round/>
                      <a:headEnd type="none" w="med" len="med"/>
                      <a:tailEnd type="none" w="med" len="med"/>
                    </a:lnR>
                  </a:tcPr>
                </a:tc>
                <a:tc>
                  <a:txBody>
                    <a:bodyPr/>
                    <a:lstStyle/>
                    <a:p>
                      <a:pPr algn="ctr" fontAlgn="b"/>
                      <a:r>
                        <a:rPr lang="en-US" sz="1200" u="none" strike="noStrike" dirty="0">
                          <a:effectLst/>
                        </a:rPr>
                        <a:t>12/23</a:t>
                      </a:r>
                      <a:endParaRPr lang="en-US" sz="1200" b="0" i="0" u="none" strike="noStrike" dirty="0">
                        <a:solidFill>
                          <a:srgbClr val="000000"/>
                        </a:solidFill>
                        <a:effectLst/>
                        <a:latin typeface="Calibri"/>
                      </a:endParaRPr>
                    </a:p>
                  </a:txBody>
                  <a:tcPr marL="0" marR="0" marT="0" marB="0" anchor="b">
                    <a:lnL w="12700" cap="flat" cmpd="sng" algn="ctr">
                      <a:solidFill>
                        <a:scrgbClr r="0" g="0" b="0"/>
                      </a:solidFill>
                      <a:prstDash val="solid"/>
                      <a:round/>
                      <a:headEnd type="none" w="med" len="med"/>
                      <a:tailEnd type="none" w="med" len="med"/>
                    </a:lnL>
                  </a:tcPr>
                </a:tc>
                <a:tc>
                  <a:txBody>
                    <a:bodyPr/>
                    <a:lstStyle/>
                    <a:p>
                      <a:pPr algn="ctr" fontAlgn="b"/>
                      <a:r>
                        <a:rPr lang="hr-HR" sz="1200" u="none" strike="noStrike">
                          <a:effectLst/>
                        </a:rPr>
                        <a:t>52.2%</a:t>
                      </a:r>
                      <a:endParaRPr lang="hr-HR" sz="1200" b="0" i="0" u="none" strike="noStrike">
                        <a:solidFill>
                          <a:srgbClr val="000000"/>
                        </a:solidFill>
                        <a:effectLst/>
                        <a:latin typeface="Calibri"/>
                      </a:endParaRPr>
                    </a:p>
                  </a:txBody>
                  <a:tcPr marL="0" marR="0" marT="0" marB="0" anchor="b">
                    <a:lnR w="12700" cap="flat" cmpd="sng" algn="ctr">
                      <a:solidFill>
                        <a:scrgbClr r="0" g="0" b="0"/>
                      </a:solidFill>
                      <a:prstDash val="solid"/>
                      <a:round/>
                      <a:headEnd type="none" w="med" len="med"/>
                      <a:tailEnd type="none" w="med" len="med"/>
                    </a:lnR>
                  </a:tcPr>
                </a:tc>
                <a:tc>
                  <a:txBody>
                    <a:bodyPr/>
                    <a:lstStyle/>
                    <a:p>
                      <a:pPr algn="ctr" fontAlgn="b"/>
                      <a:r>
                        <a:rPr lang="en-US" sz="1200" u="none" strike="noStrike" dirty="0">
                          <a:effectLst/>
                        </a:rPr>
                        <a:t>64</a:t>
                      </a:r>
                      <a:endParaRPr lang="en-US" sz="1200" b="0" i="0" u="none" strike="noStrike" dirty="0">
                        <a:solidFill>
                          <a:srgbClr val="000000"/>
                        </a:solidFill>
                        <a:effectLst/>
                        <a:latin typeface="Calibri"/>
                      </a:endParaRPr>
                    </a:p>
                  </a:txBody>
                  <a:tcPr marL="0" marR="0" marT="0" marB="0" anchor="b">
                    <a:lnL w="12700" cap="flat" cmpd="sng" algn="ctr">
                      <a:solidFill>
                        <a:scrgbClr r="0" g="0" b="0"/>
                      </a:solidFill>
                      <a:prstDash val="solid"/>
                      <a:round/>
                      <a:headEnd type="none" w="med" len="med"/>
                      <a:tailEnd type="none" w="med" len="med"/>
                    </a:lnL>
                    <a:lnR w="12700" cap="flat" cmpd="sng" algn="ctr">
                      <a:solidFill>
                        <a:srgbClr val="000000"/>
                      </a:solidFill>
                      <a:prstDash val="solid"/>
                      <a:round/>
                      <a:headEnd type="none" w="med" len="med"/>
                      <a:tailEnd type="none" w="med" len="med"/>
                    </a:lnR>
                  </a:tcPr>
                </a:tc>
              </a:tr>
              <a:tr h="152400">
                <a:tc>
                  <a:txBody>
                    <a:bodyPr/>
                    <a:lstStyle/>
                    <a:p>
                      <a:pPr algn="ctr" fontAlgn="b"/>
                      <a:r>
                        <a:rPr lang="en-US" sz="1200" u="none" strike="noStrike" dirty="0">
                          <a:effectLst/>
                        </a:rPr>
                        <a:t>P103*</a:t>
                      </a:r>
                      <a:endParaRPr lang="en-US" sz="1200" b="0" i="0" u="none" strike="noStrike" dirty="0">
                        <a:solidFill>
                          <a:srgbClr val="000000"/>
                        </a:solidFill>
                        <a:effectLst/>
                        <a:latin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tc>
                  <a:txBody>
                    <a:bodyPr/>
                    <a:lstStyle/>
                    <a:p>
                      <a:pPr algn="ctr" fontAlgn="b"/>
                      <a:r>
                        <a:rPr lang="bg-BG" sz="1200" u="none" strike="noStrike" dirty="0">
                          <a:effectLst/>
                        </a:rPr>
                        <a:t>5/30</a:t>
                      </a:r>
                      <a:endParaRPr lang="bg-BG" sz="1200" b="0" i="0" u="none" strike="noStrike" dirty="0">
                        <a:solidFill>
                          <a:srgbClr val="000000"/>
                        </a:solidFill>
                        <a:effectLst/>
                        <a:latin typeface="Calibri"/>
                      </a:endParaRPr>
                    </a:p>
                  </a:txBody>
                  <a:tcPr marL="0" marR="0" marT="0" marB="0" anchor="b">
                    <a:lnL w="12700" cap="flat" cmpd="sng" algn="ctr">
                      <a:solidFill>
                        <a:scrgbClr r="0" g="0" b="0"/>
                      </a:solidFill>
                      <a:prstDash val="solid"/>
                      <a:round/>
                      <a:headEnd type="none" w="med" len="med"/>
                      <a:tailEnd type="none" w="med" len="med"/>
                    </a:lnL>
                  </a:tcPr>
                </a:tc>
                <a:tc>
                  <a:txBody>
                    <a:bodyPr/>
                    <a:lstStyle/>
                    <a:p>
                      <a:pPr algn="ctr" fontAlgn="b"/>
                      <a:r>
                        <a:rPr lang="hr-HR" sz="1200" u="none" strike="noStrike" dirty="0">
                          <a:effectLst/>
                        </a:rPr>
                        <a:t>16.67%</a:t>
                      </a:r>
                      <a:endParaRPr lang="hr-HR" sz="1200" b="0" i="0" u="none" strike="noStrike" dirty="0">
                        <a:solidFill>
                          <a:srgbClr val="000000"/>
                        </a:solidFill>
                        <a:effectLst/>
                        <a:latin typeface="Calibri"/>
                      </a:endParaRPr>
                    </a:p>
                  </a:txBody>
                  <a:tcPr marL="0" marR="0" marT="0" marB="0" anchor="b">
                    <a:lnR w="12700" cap="flat" cmpd="sng" algn="ctr">
                      <a:solidFill>
                        <a:scrgbClr r="0" g="0" b="0"/>
                      </a:solidFill>
                      <a:prstDash val="solid"/>
                      <a:round/>
                      <a:headEnd type="none" w="med" len="med"/>
                      <a:tailEnd type="none" w="med" len="med"/>
                    </a:lnR>
                  </a:tcPr>
                </a:tc>
                <a:tc>
                  <a:txBody>
                    <a:bodyPr/>
                    <a:lstStyle/>
                    <a:p>
                      <a:pPr algn="ctr" fontAlgn="b"/>
                      <a:r>
                        <a:rPr lang="bg-BG" sz="1200" u="none" strike="noStrike">
                          <a:effectLst/>
                        </a:rPr>
                        <a:t>n/a</a:t>
                      </a:r>
                      <a:endParaRPr lang="bg-BG" sz="1200" b="0" i="0" u="none" strike="noStrike">
                        <a:solidFill>
                          <a:srgbClr val="000000"/>
                        </a:solidFill>
                        <a:effectLst/>
                        <a:latin typeface="Calibri"/>
                      </a:endParaRPr>
                    </a:p>
                  </a:txBody>
                  <a:tcPr marL="0" marR="0" marT="0" marB="0" anchor="b">
                    <a:lnL w="12700" cap="flat" cmpd="sng" algn="ctr">
                      <a:solidFill>
                        <a:scrgbClr r="0" g="0" b="0"/>
                      </a:solidFill>
                      <a:prstDash val="solid"/>
                      <a:round/>
                      <a:headEnd type="none" w="med" len="med"/>
                      <a:tailEnd type="none" w="med" len="med"/>
                    </a:lnL>
                  </a:tcPr>
                </a:tc>
                <a:tc>
                  <a:txBody>
                    <a:bodyPr/>
                    <a:lstStyle/>
                    <a:p>
                      <a:pPr algn="ctr" fontAlgn="b"/>
                      <a:r>
                        <a:rPr lang="bg-BG" sz="1200" u="none" strike="noStrike">
                          <a:effectLst/>
                        </a:rPr>
                        <a:t>n/a</a:t>
                      </a:r>
                      <a:endParaRPr lang="bg-BG" sz="1200" b="0" i="0" u="none" strike="noStrike">
                        <a:solidFill>
                          <a:srgbClr val="000000"/>
                        </a:solidFill>
                        <a:effectLst/>
                        <a:latin typeface="Calibri"/>
                      </a:endParaRPr>
                    </a:p>
                  </a:txBody>
                  <a:tcPr marL="0" marR="0" marT="0" marB="0" anchor="b">
                    <a:lnR w="12700" cap="flat" cmpd="sng" algn="ctr">
                      <a:solidFill>
                        <a:scrgbClr r="0" g="0" b="0"/>
                      </a:solidFill>
                      <a:prstDash val="solid"/>
                      <a:round/>
                      <a:headEnd type="none" w="med" len="med"/>
                      <a:tailEnd type="none" w="med" len="med"/>
                    </a:lnR>
                  </a:tcPr>
                </a:tc>
                <a:tc>
                  <a:txBody>
                    <a:bodyPr/>
                    <a:lstStyle/>
                    <a:p>
                      <a:pPr algn="ctr" fontAlgn="b"/>
                      <a:r>
                        <a:rPr lang="bg-BG" sz="1200" u="none" strike="noStrike" dirty="0">
                          <a:effectLst/>
                        </a:rPr>
                        <a:t>n/a</a:t>
                      </a:r>
                      <a:endParaRPr lang="bg-BG" sz="1200" b="0" i="0" u="none" strike="noStrike" dirty="0">
                        <a:solidFill>
                          <a:srgbClr val="000000"/>
                        </a:solidFill>
                        <a:effectLst/>
                        <a:latin typeface="Calibri"/>
                      </a:endParaRPr>
                    </a:p>
                  </a:txBody>
                  <a:tcPr marL="0" marR="0" marT="0" marB="0" anchor="b">
                    <a:lnL w="12700" cap="flat" cmpd="sng" algn="ctr">
                      <a:solidFill>
                        <a:scrgbClr r="0" g="0" b="0"/>
                      </a:solidFill>
                      <a:prstDash val="solid"/>
                      <a:round/>
                      <a:headEnd type="none" w="med" len="med"/>
                      <a:tailEnd type="none" w="med" len="med"/>
                    </a:lnL>
                    <a:lnR w="12700" cap="flat" cmpd="sng" algn="ctr">
                      <a:solidFill>
                        <a:srgbClr val="000000"/>
                      </a:solidFill>
                      <a:prstDash val="solid"/>
                      <a:round/>
                      <a:headEnd type="none" w="med" len="med"/>
                      <a:tailEnd type="none" w="med" len="med"/>
                    </a:lnR>
                  </a:tcPr>
                </a:tc>
              </a:tr>
              <a:tr h="182880">
                <a:tc>
                  <a:txBody>
                    <a:bodyPr/>
                    <a:lstStyle/>
                    <a:p>
                      <a:pPr algn="ctr" fontAlgn="b"/>
                      <a:r>
                        <a:rPr lang="fr-FR" sz="1200" u="none" strike="noStrike" dirty="0">
                          <a:effectLst/>
                        </a:rPr>
                        <a:t>P108*</a:t>
                      </a:r>
                      <a:endParaRPr lang="fr-FR" sz="1200" b="0" i="0" u="none" strike="noStrike" dirty="0">
                        <a:solidFill>
                          <a:srgbClr val="000000"/>
                        </a:solidFill>
                        <a:effectLst/>
                        <a:latin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c>
                  <a:txBody>
                    <a:bodyPr/>
                    <a:lstStyle/>
                    <a:p>
                      <a:pPr algn="ctr" fontAlgn="b"/>
                      <a:r>
                        <a:rPr lang="bg-BG" sz="1200" u="none" strike="noStrike">
                          <a:effectLst/>
                        </a:rPr>
                        <a:t>11/18</a:t>
                      </a:r>
                      <a:endParaRPr lang="bg-BG" sz="1200" b="0" i="0" u="none" strike="noStrike">
                        <a:solidFill>
                          <a:srgbClr val="000000"/>
                        </a:solidFill>
                        <a:effectLst/>
                        <a:latin typeface="Calibri"/>
                      </a:endParaRPr>
                    </a:p>
                  </a:txBody>
                  <a:tcPr marL="0" marR="0" marT="0" marB="0" anchor="b">
                    <a:lnL w="12700" cap="flat" cmpd="sng" algn="ctr">
                      <a:solidFill>
                        <a:scrgbClr r="0" g="0" b="0"/>
                      </a:solidFill>
                      <a:prstDash val="solid"/>
                      <a:round/>
                      <a:headEnd type="none" w="med" len="med"/>
                      <a:tailEnd type="none" w="med" len="med"/>
                    </a:lnL>
                    <a:lnB w="12700" cap="flat" cmpd="sng" algn="ctr">
                      <a:solidFill>
                        <a:scrgbClr r="0" g="0" b="0"/>
                      </a:solidFill>
                      <a:prstDash val="solid"/>
                      <a:round/>
                      <a:headEnd type="none" w="med" len="med"/>
                      <a:tailEnd type="none" w="med" len="med"/>
                    </a:lnB>
                  </a:tcPr>
                </a:tc>
                <a:tc>
                  <a:txBody>
                    <a:bodyPr/>
                    <a:lstStyle/>
                    <a:p>
                      <a:pPr algn="ctr" fontAlgn="b"/>
                      <a:r>
                        <a:rPr lang="hr-HR" sz="1200" u="none" strike="noStrike" dirty="0">
                          <a:effectLst/>
                        </a:rPr>
                        <a:t>61.11%</a:t>
                      </a:r>
                      <a:endParaRPr lang="hr-HR" sz="1200" b="0" i="0" u="none" strike="noStrike" dirty="0">
                        <a:solidFill>
                          <a:srgbClr val="000000"/>
                        </a:solidFill>
                        <a:effectLst/>
                        <a:latin typeface="Calibri"/>
                      </a:endParaRPr>
                    </a:p>
                  </a:txBody>
                  <a:tcPr marL="0" marR="0" marT="0" marB="0" anchor="b">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c>
                  <a:txBody>
                    <a:bodyPr/>
                    <a:lstStyle/>
                    <a:p>
                      <a:pPr algn="ctr" fontAlgn="b"/>
                      <a:r>
                        <a:rPr lang="bg-BG" sz="1200" u="none" strike="noStrike" dirty="0">
                          <a:effectLst/>
                        </a:rPr>
                        <a:t>n/a</a:t>
                      </a:r>
                      <a:endParaRPr lang="bg-BG" sz="1200" b="0" i="0" u="none" strike="noStrike" dirty="0">
                        <a:solidFill>
                          <a:srgbClr val="000000"/>
                        </a:solidFill>
                        <a:effectLst/>
                        <a:latin typeface="Calibri"/>
                      </a:endParaRPr>
                    </a:p>
                  </a:txBody>
                  <a:tcPr marL="0" marR="0" marT="0" marB="0" anchor="b">
                    <a:lnL w="12700" cap="flat" cmpd="sng" algn="ctr">
                      <a:solidFill>
                        <a:scrgbClr r="0" g="0" b="0"/>
                      </a:solidFill>
                      <a:prstDash val="solid"/>
                      <a:round/>
                      <a:headEnd type="none" w="med" len="med"/>
                      <a:tailEnd type="none" w="med" len="med"/>
                    </a:lnL>
                    <a:lnB w="12700" cap="flat" cmpd="sng" algn="ctr">
                      <a:solidFill>
                        <a:scrgbClr r="0" g="0" b="0"/>
                      </a:solidFill>
                      <a:prstDash val="solid"/>
                      <a:round/>
                      <a:headEnd type="none" w="med" len="med"/>
                      <a:tailEnd type="none" w="med" len="med"/>
                    </a:lnB>
                  </a:tcPr>
                </a:tc>
                <a:tc>
                  <a:txBody>
                    <a:bodyPr/>
                    <a:lstStyle/>
                    <a:p>
                      <a:pPr algn="ctr" fontAlgn="b"/>
                      <a:r>
                        <a:rPr lang="bg-BG" sz="1200" u="none" strike="noStrike">
                          <a:effectLst/>
                        </a:rPr>
                        <a:t>n/a</a:t>
                      </a:r>
                      <a:endParaRPr lang="bg-BG" sz="1200" b="0" i="0" u="none" strike="noStrike">
                        <a:solidFill>
                          <a:srgbClr val="000000"/>
                        </a:solidFill>
                        <a:effectLst/>
                        <a:latin typeface="Calibri"/>
                      </a:endParaRPr>
                    </a:p>
                  </a:txBody>
                  <a:tcPr marL="0" marR="0" marT="0" marB="0" anchor="b">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0" marR="0" marT="0" marB="0" anchor="b">
                    <a:lnL w="12700" cap="flat" cmpd="sng" algn="ctr">
                      <a:solidFill>
                        <a:scrgbClr r="0" g="0" b="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r>
              <a:tr h="152400">
                <a:tc>
                  <a:txBody>
                    <a:bodyPr/>
                    <a:lstStyle/>
                    <a:p>
                      <a:pPr algn="l" fontAlgn="b"/>
                      <a:r>
                        <a:rPr lang="en-US" sz="1200" u="none" strike="noStrike" dirty="0">
                          <a:effectLst/>
                        </a:rPr>
                        <a:t>Average</a:t>
                      </a:r>
                      <a:endParaRPr lang="en-US" sz="1200" b="0" i="0" u="none" strike="noStrike" dirty="0">
                        <a:solidFill>
                          <a:srgbClr val="000000"/>
                        </a:solidFill>
                        <a:effectLst/>
                        <a:latin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b"/>
                      <a:r>
                        <a:rPr lang="hr-HR" sz="1200" u="none" strike="noStrike" dirty="0">
                          <a:effectLst/>
                        </a:rPr>
                        <a:t>26.80%</a:t>
                      </a:r>
                      <a:endParaRPr lang="hr-HR" sz="1200" b="1" i="0" u="none" strike="noStrike" dirty="0">
                        <a:solidFill>
                          <a:srgbClr val="000000"/>
                        </a:solidFill>
                        <a:effectLst/>
                        <a:latin typeface="Calibri"/>
                      </a:endParaRPr>
                    </a:p>
                  </a:txBody>
                  <a:tcPr marL="0" marR="0" marT="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hr-HR" sz="1200" u="none" strike="noStrike" dirty="0">
                          <a:effectLst/>
                        </a:rPr>
                        <a:t>45.45%</a:t>
                      </a:r>
                      <a:endParaRPr lang="hr-HR" sz="1200" b="1" i="0" u="none" strike="noStrike" dirty="0">
                        <a:solidFill>
                          <a:srgbClr val="000000"/>
                        </a:solidFill>
                        <a:effectLst/>
                        <a:latin typeface="Calibri"/>
                      </a:endParaRPr>
                    </a:p>
                  </a:txBody>
                  <a:tcPr marL="0" marR="0" marT="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b"/>
                      <a:endParaRPr lang="en-US" sz="1200" b="0" i="0" u="none" strike="noStrike" dirty="0">
                        <a:solidFill>
                          <a:srgbClr val="000000"/>
                        </a:solidFill>
                        <a:effectLst/>
                        <a:latin typeface="Calibri"/>
                      </a:endParaRPr>
                    </a:p>
                  </a:txBody>
                  <a:tcPr marL="0" marR="0" marT="0" marB="0" anchor="b">
                    <a:lnL w="12700" cap="flat" cmpd="sng" algn="ctr">
                      <a:solidFill>
                        <a:scrgbClr r="0" g="0" b="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6" name="Chart 5"/>
          <p:cNvGraphicFramePr>
            <a:graphicFrameLocks/>
          </p:cNvGraphicFramePr>
          <p:nvPr>
            <p:extLst>
              <p:ext uri="{D42A27DB-BD31-4B8C-83A1-F6EECF244321}">
                <p14:modId xmlns:p14="http://schemas.microsoft.com/office/powerpoint/2010/main" val="2481621426"/>
              </p:ext>
            </p:extLst>
          </p:nvPr>
        </p:nvGraphicFramePr>
        <p:xfrm>
          <a:off x="457200" y="3810000"/>
          <a:ext cx="4572000" cy="28956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5181600" y="3810000"/>
            <a:ext cx="3809999" cy="2308324"/>
          </a:xfrm>
          <a:prstGeom prst="rect">
            <a:avLst/>
          </a:prstGeom>
          <a:noFill/>
        </p:spPr>
        <p:txBody>
          <a:bodyPr wrap="square" rtlCol="0">
            <a:spAutoFit/>
          </a:bodyPr>
          <a:lstStyle/>
          <a:p>
            <a:pPr marL="285750" indent="-285750">
              <a:buFont typeface="Arial"/>
              <a:buChar char="•"/>
            </a:pPr>
            <a:r>
              <a:rPr lang="en-US" sz="2400" dirty="0" err="1" smtClean="0"/>
              <a:t>QuitGuide’s</a:t>
            </a:r>
            <a:r>
              <a:rPr lang="en-US" sz="2400" dirty="0" smtClean="0"/>
              <a:t> EMA response rates were higher than Learn-to-</a:t>
            </a:r>
            <a:r>
              <a:rPr lang="en-US" sz="2400" dirty="0" err="1" smtClean="0"/>
              <a:t>Quit’s</a:t>
            </a:r>
            <a:endParaRPr lang="en-US" sz="2400" dirty="0" smtClean="0"/>
          </a:p>
          <a:p>
            <a:endParaRPr lang="en-US" sz="2400" dirty="0" smtClean="0"/>
          </a:p>
          <a:p>
            <a:pPr marL="285750" indent="-285750">
              <a:buFont typeface="Arial"/>
              <a:buChar char="•"/>
            </a:pPr>
            <a:r>
              <a:rPr lang="en-US" sz="2400" dirty="0" smtClean="0"/>
              <a:t>Graphics and visual design was agreeable</a:t>
            </a:r>
            <a:endParaRPr lang="en-US" sz="2400" dirty="0"/>
          </a:p>
        </p:txBody>
      </p:sp>
      <p:sp>
        <p:nvSpPr>
          <p:cNvPr id="2" name="TextBox 1"/>
          <p:cNvSpPr txBox="1"/>
          <p:nvPr/>
        </p:nvSpPr>
        <p:spPr>
          <a:xfrm>
            <a:off x="1447800" y="3352800"/>
            <a:ext cx="2212740" cy="446276"/>
          </a:xfrm>
          <a:prstGeom prst="rect">
            <a:avLst/>
          </a:prstGeom>
          <a:noFill/>
        </p:spPr>
        <p:txBody>
          <a:bodyPr wrap="none" rtlCol="0">
            <a:spAutoFit/>
          </a:bodyPr>
          <a:lstStyle/>
          <a:p>
            <a:r>
              <a:rPr lang="en-US" sz="1100" dirty="0" smtClean="0"/>
              <a:t>*Those who just used Learn to Quit </a:t>
            </a:r>
          </a:p>
          <a:p>
            <a:endParaRPr lang="en-US" sz="1200" dirty="0"/>
          </a:p>
        </p:txBody>
      </p:sp>
    </p:spTree>
    <p:extLst>
      <p:ext uri="{BB962C8B-B14F-4D97-AF65-F5344CB8AC3E}">
        <p14:creationId xmlns:p14="http://schemas.microsoft.com/office/powerpoint/2010/main" val="59032765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447800"/>
            <a:ext cx="7924800" cy="4876800"/>
          </a:xfrm>
        </p:spPr>
        <p:txBody>
          <a:bodyPr/>
          <a:lstStyle/>
          <a:p>
            <a:r>
              <a:rPr lang="en-US" b="0" dirty="0" smtClean="0"/>
              <a:t>This study was funded by a grant from </a:t>
            </a:r>
            <a:r>
              <a:rPr lang="en-US" b="0" dirty="0"/>
              <a:t>National Institute of Drug </a:t>
            </a:r>
            <a:r>
              <a:rPr lang="en-US" b="0" dirty="0" smtClean="0"/>
              <a:t>Abuse</a:t>
            </a:r>
          </a:p>
          <a:p>
            <a:pPr marL="0" indent="0">
              <a:buNone/>
            </a:pPr>
            <a:r>
              <a:rPr lang="en-US" b="0" dirty="0"/>
              <a:t>	</a:t>
            </a:r>
            <a:r>
              <a:rPr lang="en-US" sz="2400" b="0" dirty="0" smtClean="0">
                <a:solidFill>
                  <a:srgbClr val="7F7F7F"/>
                </a:solidFill>
              </a:rPr>
              <a:t>(1 K99DA03727601) </a:t>
            </a:r>
            <a:r>
              <a:rPr lang="en-US" sz="2400" dirty="0" smtClean="0">
                <a:solidFill>
                  <a:srgbClr val="7F7F7F"/>
                </a:solidFill>
              </a:rPr>
              <a:t>PI: Roger Vilardaga, PhD</a:t>
            </a:r>
          </a:p>
          <a:p>
            <a:endParaRPr lang="en-US" sz="2400" b="0" dirty="0">
              <a:solidFill>
                <a:srgbClr val="7F7F7F"/>
              </a:solidFill>
            </a:endParaRPr>
          </a:p>
          <a:p>
            <a:r>
              <a:rPr lang="en-US" sz="2800" b="0" dirty="0" smtClean="0"/>
              <a:t>None of the authors </a:t>
            </a:r>
            <a:r>
              <a:rPr lang="en-US" sz="2800" b="0" dirty="0"/>
              <a:t>have </a:t>
            </a:r>
            <a:r>
              <a:rPr lang="en-US" sz="2800" b="0" dirty="0" smtClean="0"/>
              <a:t>received any </a:t>
            </a:r>
            <a:r>
              <a:rPr lang="en-US" sz="2800" b="0" dirty="0"/>
              <a:t>commercial support related to this presentation or the work presented in this presentation.</a:t>
            </a:r>
          </a:p>
          <a:p>
            <a:endParaRPr lang="en-US" sz="2400" b="0" dirty="0">
              <a:solidFill>
                <a:srgbClr val="7F7F7F"/>
              </a:solidFill>
            </a:endParaRPr>
          </a:p>
        </p:txBody>
      </p:sp>
      <p:sp>
        <p:nvSpPr>
          <p:cNvPr id="3" name="Title 2"/>
          <p:cNvSpPr>
            <a:spLocks noGrp="1"/>
          </p:cNvSpPr>
          <p:nvPr>
            <p:ph type="title"/>
          </p:nvPr>
        </p:nvSpPr>
        <p:spPr/>
        <p:txBody>
          <a:bodyPr/>
          <a:lstStyle/>
          <a:p>
            <a:pPr algn="ctr"/>
            <a:r>
              <a:rPr lang="en-US" b="0" cap="none" dirty="0" smtClean="0"/>
              <a:t>Disclosure Of Financial Support</a:t>
            </a:r>
            <a:endParaRPr lang="en-US" b="0" cap="none" dirty="0"/>
          </a:p>
        </p:txBody>
      </p:sp>
    </p:spTree>
    <p:extLst>
      <p:ext uri="{BB962C8B-B14F-4D97-AF65-F5344CB8AC3E}">
        <p14:creationId xmlns:p14="http://schemas.microsoft.com/office/powerpoint/2010/main" val="393256240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23399" y="228600"/>
            <a:ext cx="8686800" cy="723902"/>
          </a:xfrm>
        </p:spPr>
        <p:txBody>
          <a:bodyPr/>
          <a:lstStyle/>
          <a:p>
            <a:pPr algn="ctr"/>
            <a:r>
              <a:rPr lang="en-US" b="0" cap="none" dirty="0" smtClean="0"/>
              <a:t>Discussion</a:t>
            </a:r>
            <a:endParaRPr lang="en-US" b="0" cap="none" dirty="0"/>
          </a:p>
        </p:txBody>
      </p:sp>
      <p:sp>
        <p:nvSpPr>
          <p:cNvPr id="4" name="TextBox 3"/>
          <p:cNvSpPr txBox="1"/>
          <p:nvPr/>
        </p:nvSpPr>
        <p:spPr>
          <a:xfrm>
            <a:off x="609600" y="1600200"/>
            <a:ext cx="8077200" cy="1384995"/>
          </a:xfrm>
          <a:prstGeom prst="rect">
            <a:avLst/>
          </a:prstGeom>
          <a:noFill/>
        </p:spPr>
        <p:txBody>
          <a:bodyPr wrap="square" rtlCol="0">
            <a:spAutoFit/>
          </a:bodyPr>
          <a:lstStyle/>
          <a:p>
            <a:pPr marL="285750" indent="-285750">
              <a:buFont typeface="Arial"/>
              <a:buChar char="•"/>
            </a:pPr>
            <a:r>
              <a:rPr lang="en-US" sz="2800" dirty="0" err="1" smtClean="0"/>
              <a:t>LtQ</a:t>
            </a:r>
            <a:r>
              <a:rPr lang="en-US" sz="2800" dirty="0" smtClean="0"/>
              <a:t> system-initiated EMAs: Unsuccessful</a:t>
            </a:r>
          </a:p>
          <a:p>
            <a:pPr lvl="1"/>
            <a:r>
              <a:rPr lang="en-US" sz="2800" dirty="0" smtClean="0"/>
              <a:t>- Too short response windows </a:t>
            </a:r>
          </a:p>
          <a:p>
            <a:pPr lvl="1"/>
            <a:r>
              <a:rPr lang="en-US" sz="2800" dirty="0" smtClean="0"/>
              <a:t>- EMA alerts not immediately visible</a:t>
            </a:r>
            <a:endParaRPr lang="en-US" sz="2800" dirty="0"/>
          </a:p>
        </p:txBody>
      </p:sp>
      <p:sp>
        <p:nvSpPr>
          <p:cNvPr id="8" name="TextBox 7"/>
          <p:cNvSpPr txBox="1"/>
          <p:nvPr/>
        </p:nvSpPr>
        <p:spPr>
          <a:xfrm>
            <a:off x="3733800" y="3429000"/>
            <a:ext cx="5181600" cy="2246769"/>
          </a:xfrm>
          <a:prstGeom prst="rect">
            <a:avLst/>
          </a:prstGeom>
          <a:noFill/>
        </p:spPr>
        <p:txBody>
          <a:bodyPr wrap="square" rtlCol="0">
            <a:spAutoFit/>
          </a:bodyPr>
          <a:lstStyle/>
          <a:p>
            <a:pPr marL="285750" indent="-285750">
              <a:buFont typeface="Arial"/>
              <a:buChar char="•"/>
            </a:pPr>
            <a:r>
              <a:rPr lang="en-US" sz="2800" dirty="0" err="1" smtClean="0"/>
              <a:t>QuitGuide’s</a:t>
            </a:r>
            <a:r>
              <a:rPr lang="en-US" sz="2800" dirty="0" smtClean="0"/>
              <a:t> user-initiated EMAs more effective, but less rigorous</a:t>
            </a:r>
          </a:p>
          <a:p>
            <a:pPr marL="285750" indent="-285750">
              <a:buFont typeface="Arial"/>
              <a:buChar char="•"/>
            </a:pPr>
            <a:endParaRPr lang="en-US" sz="2800" dirty="0"/>
          </a:p>
          <a:p>
            <a:pPr marL="285750" indent="-285750">
              <a:buFont typeface="Arial"/>
              <a:buChar char="•"/>
            </a:pPr>
            <a:r>
              <a:rPr lang="en-US" sz="2800" dirty="0" smtClean="0"/>
              <a:t>More orientation and coaching to EMA</a:t>
            </a:r>
          </a:p>
        </p:txBody>
      </p:sp>
      <p:pic>
        <p:nvPicPr>
          <p:cNvPr id="12" name="Picture 11"/>
          <p:cNvPicPr>
            <a:picLocks noChangeAspect="1"/>
          </p:cNvPicPr>
          <p:nvPr/>
        </p:nvPicPr>
        <p:blipFill>
          <a:blip r:embed="rId3"/>
          <a:stretch>
            <a:fillRect/>
          </a:stretch>
        </p:blipFill>
        <p:spPr>
          <a:xfrm>
            <a:off x="457200" y="3505200"/>
            <a:ext cx="3262134" cy="2819400"/>
          </a:xfrm>
          <a:prstGeom prst="rect">
            <a:avLst/>
          </a:prstGeom>
        </p:spPr>
      </p:pic>
    </p:spTree>
    <p:extLst>
      <p:ext uri="{BB962C8B-B14F-4D97-AF65-F5344CB8AC3E}">
        <p14:creationId xmlns:p14="http://schemas.microsoft.com/office/powerpoint/2010/main" val="387397281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29" y="4038600"/>
            <a:ext cx="5943600" cy="2362200"/>
          </a:xfrm>
        </p:spPr>
        <p:txBody>
          <a:bodyPr>
            <a:normAutofit/>
          </a:bodyPr>
          <a:lstStyle/>
          <a:p>
            <a:pPr>
              <a:spcAft>
                <a:spcPts val="600"/>
              </a:spcAft>
            </a:pPr>
            <a:r>
              <a:rPr lang="en-US" sz="3000" b="0" dirty="0" smtClean="0"/>
              <a:t>Capitalizing on unlocking behavior: </a:t>
            </a:r>
            <a:r>
              <a:rPr lang="en-US" sz="3000" dirty="0" smtClean="0"/>
              <a:t>the </a:t>
            </a:r>
            <a:r>
              <a:rPr lang="en-US" sz="3000" dirty="0" err="1" smtClean="0"/>
              <a:t>Premack</a:t>
            </a:r>
            <a:r>
              <a:rPr lang="en-US" sz="3000" dirty="0" smtClean="0"/>
              <a:t> Principle</a:t>
            </a:r>
          </a:p>
          <a:p>
            <a:pPr lvl="1">
              <a:spcAft>
                <a:spcPts val="600"/>
              </a:spcAft>
            </a:pPr>
            <a:r>
              <a:rPr lang="en-US" sz="2400" dirty="0" smtClean="0"/>
              <a:t>Manual Android unlocking feature </a:t>
            </a:r>
            <a:endParaRPr lang="en-US" sz="2400" b="0" dirty="0"/>
          </a:p>
        </p:txBody>
      </p:sp>
      <p:sp>
        <p:nvSpPr>
          <p:cNvPr id="3" name="Title 2"/>
          <p:cNvSpPr>
            <a:spLocks noGrp="1"/>
          </p:cNvSpPr>
          <p:nvPr>
            <p:ph type="title"/>
          </p:nvPr>
        </p:nvSpPr>
        <p:spPr/>
        <p:txBody>
          <a:bodyPr/>
          <a:lstStyle/>
          <a:p>
            <a:pPr algn="ctr"/>
            <a:r>
              <a:rPr lang="en-US" cap="none" dirty="0" smtClean="0"/>
              <a:t>Design Opportunities</a:t>
            </a:r>
            <a:endParaRPr lang="en-US" cap="none" dirty="0"/>
          </a:p>
        </p:txBody>
      </p:sp>
      <p:graphicFrame>
        <p:nvGraphicFramePr>
          <p:cNvPr id="4" name="Table 3"/>
          <p:cNvGraphicFramePr>
            <a:graphicFrameLocks noGrp="1"/>
          </p:cNvGraphicFramePr>
          <p:nvPr>
            <p:extLst>
              <p:ext uri="{D42A27DB-BD31-4B8C-83A1-F6EECF244321}">
                <p14:modId xmlns:p14="http://schemas.microsoft.com/office/powerpoint/2010/main" val="2402040134"/>
              </p:ext>
            </p:extLst>
          </p:nvPr>
        </p:nvGraphicFramePr>
        <p:xfrm>
          <a:off x="533400" y="1371600"/>
          <a:ext cx="8001000" cy="2133600"/>
        </p:xfrm>
        <a:graphic>
          <a:graphicData uri="http://schemas.openxmlformats.org/drawingml/2006/table">
            <a:tbl>
              <a:tblPr>
                <a:tableStyleId>{69C7853C-536D-4A76-A0AE-DD22124D55A5}</a:tableStyleId>
              </a:tblPr>
              <a:tblGrid>
                <a:gridCol w="1338628"/>
                <a:gridCol w="2170530"/>
                <a:gridCol w="2379784"/>
                <a:gridCol w="2112058"/>
              </a:tblGrid>
              <a:tr h="533401">
                <a:tc>
                  <a:txBody>
                    <a:bodyPr/>
                    <a:lstStyle/>
                    <a:p>
                      <a:pPr algn="l" fontAlgn="b"/>
                      <a:endParaRPr lang="en-US" sz="2000" b="0"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46000"/>
                      </a:schemeClr>
                    </a:solidFill>
                  </a:tcPr>
                </a:tc>
                <a:tc>
                  <a:txBody>
                    <a:bodyPr/>
                    <a:lstStyle/>
                    <a:p>
                      <a:pPr algn="ctr" fontAlgn="b"/>
                      <a:r>
                        <a:rPr lang="en-US" sz="2000" u="none" strike="noStrike" dirty="0" smtClean="0">
                          <a:effectLst/>
                        </a:rPr>
                        <a:t>Learn </a:t>
                      </a:r>
                      <a:r>
                        <a:rPr lang="en-US" sz="2000" u="none" strike="noStrike" dirty="0">
                          <a:effectLst/>
                        </a:rPr>
                        <a:t>to </a:t>
                      </a:r>
                      <a:r>
                        <a:rPr lang="en-US" sz="2000" u="none" strike="noStrike" dirty="0" smtClean="0">
                          <a:effectLst/>
                        </a:rPr>
                        <a:t>Quit</a:t>
                      </a:r>
                      <a:endParaRPr lang="en-US" sz="2000" b="1" i="0" u="none" strike="noStrike" dirty="0">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46000"/>
                      </a:schemeClr>
                    </a:solidFill>
                  </a:tcPr>
                </a:tc>
                <a:tc>
                  <a:txBody>
                    <a:bodyPr/>
                    <a:lstStyle/>
                    <a:p>
                      <a:pPr algn="ctr" fontAlgn="b"/>
                      <a:r>
                        <a:rPr lang="en-US" sz="2000" u="none" strike="noStrike" dirty="0" err="1" smtClean="0">
                          <a:effectLst/>
                        </a:rPr>
                        <a:t>QuitGuide</a:t>
                      </a:r>
                      <a:endParaRPr lang="en-US" sz="2000" b="1" i="0" u="none" strike="noStrike" dirty="0">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46000"/>
                      </a:schemeClr>
                    </a:solidFill>
                  </a:tcPr>
                </a:tc>
                <a:tc>
                  <a:txBody>
                    <a:bodyPr/>
                    <a:lstStyle/>
                    <a:p>
                      <a:pPr algn="ctr" fontAlgn="b"/>
                      <a:r>
                        <a:rPr lang="en-US" sz="2000" u="none" strike="noStrike" dirty="0">
                          <a:effectLst/>
                        </a:rPr>
                        <a:t>Smartphone Unlocks</a:t>
                      </a:r>
                      <a:endParaRPr lang="en-US" sz="2000" b="1" i="0" u="none" strike="noStrike" dirty="0">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46000"/>
                      </a:schemeClr>
                    </a:solidFill>
                  </a:tcPr>
                </a:tc>
              </a:tr>
              <a:tr h="268815">
                <a:tc>
                  <a:txBody>
                    <a:bodyPr/>
                    <a:lstStyle/>
                    <a:p>
                      <a:pPr algn="l" fontAlgn="b"/>
                      <a:endParaRPr lang="en-US" sz="2000" b="0"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46000"/>
                      </a:schemeClr>
                    </a:solidFill>
                  </a:tcPr>
                </a:tc>
                <a:tc>
                  <a:txBody>
                    <a:bodyPr/>
                    <a:lstStyle/>
                    <a:p>
                      <a:pPr algn="ctr" fontAlgn="b"/>
                      <a:r>
                        <a:rPr lang="en-US" sz="2000" u="none" strike="noStrike" dirty="0" smtClean="0">
                          <a:effectLst/>
                        </a:rPr>
                        <a:t>EMAs Reported</a:t>
                      </a:r>
                      <a:endParaRPr lang="en-US" sz="2000" b="0"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46000"/>
                      </a:schemeClr>
                    </a:solidFill>
                  </a:tcPr>
                </a:tc>
                <a:tc>
                  <a:txBody>
                    <a:bodyPr/>
                    <a:lstStyle/>
                    <a:p>
                      <a:pPr algn="ctr" fontAlgn="b"/>
                      <a:r>
                        <a:rPr lang="en-US" sz="2000" u="none" strike="noStrike" dirty="0" smtClean="0">
                          <a:effectLst/>
                        </a:rPr>
                        <a:t>EMAs Reported</a:t>
                      </a:r>
                      <a:endParaRPr lang="en-US" sz="2000" b="0"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46000"/>
                      </a:schemeClr>
                    </a:solidFill>
                  </a:tcPr>
                </a:tc>
                <a:tc>
                  <a:txBody>
                    <a:bodyPr/>
                    <a:lstStyle/>
                    <a:p>
                      <a:pPr algn="ctr" fontAlgn="b"/>
                      <a:endParaRPr lang="en-US" sz="2000" b="0"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6000"/>
                      </a:schemeClr>
                    </a:solidFill>
                  </a:tcPr>
                </a:tc>
              </a:tr>
              <a:tr h="217488">
                <a:tc>
                  <a:txBody>
                    <a:bodyPr/>
                    <a:lstStyle/>
                    <a:p>
                      <a:pPr algn="ctr" fontAlgn="b"/>
                      <a:r>
                        <a:rPr lang="is-IS" sz="2000" u="none" strike="noStrike" dirty="0">
                          <a:effectLst/>
                        </a:rPr>
                        <a:t>P104</a:t>
                      </a:r>
                      <a:endParaRPr lang="is-IS" sz="2000" b="0"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46000"/>
                      </a:schemeClr>
                    </a:solidFill>
                  </a:tcPr>
                </a:tc>
                <a:tc>
                  <a:txBody>
                    <a:bodyPr/>
                    <a:lstStyle/>
                    <a:p>
                      <a:pPr algn="ctr" fontAlgn="b"/>
                      <a:r>
                        <a:rPr lang="bg-BG" sz="2000" u="none" strike="noStrike" dirty="0" smtClean="0">
                          <a:effectLst/>
                        </a:rPr>
                        <a:t>6</a:t>
                      </a:r>
                      <a:endParaRPr lang="bg-BG" sz="2000" b="0"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46000"/>
                      </a:schemeClr>
                    </a:solidFill>
                  </a:tcPr>
                </a:tc>
                <a:tc>
                  <a:txBody>
                    <a:bodyPr/>
                    <a:lstStyle/>
                    <a:p>
                      <a:pPr algn="ctr" fontAlgn="b"/>
                      <a:r>
                        <a:rPr lang="bg-BG" sz="2000" u="none" strike="noStrike" dirty="0" smtClean="0">
                          <a:effectLst/>
                        </a:rPr>
                        <a:t>3</a:t>
                      </a:r>
                      <a:endParaRPr lang="bg-BG" sz="2000" b="0"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46000"/>
                      </a:schemeClr>
                    </a:solidFill>
                  </a:tcPr>
                </a:tc>
                <a:tc>
                  <a:txBody>
                    <a:bodyPr/>
                    <a:lstStyle/>
                    <a:p>
                      <a:pPr algn="ctr" fontAlgn="b"/>
                      <a:r>
                        <a:rPr lang="uk-UA" sz="2000" b="1" u="none" strike="noStrike" dirty="0">
                          <a:effectLst/>
                        </a:rPr>
                        <a:t>177</a:t>
                      </a:r>
                      <a:endParaRPr lang="uk-UA" sz="2000" b="1"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6000"/>
                      </a:schemeClr>
                    </a:solidFill>
                  </a:tcPr>
                </a:tc>
              </a:tr>
              <a:tr h="217488">
                <a:tc>
                  <a:txBody>
                    <a:bodyPr/>
                    <a:lstStyle/>
                    <a:p>
                      <a:pPr algn="ctr" fontAlgn="b"/>
                      <a:r>
                        <a:rPr lang="is-IS" sz="2000" u="none" strike="noStrike" dirty="0">
                          <a:effectLst/>
                        </a:rPr>
                        <a:t>P106</a:t>
                      </a:r>
                      <a:endParaRPr lang="is-IS" sz="2000" b="0"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46000"/>
                      </a:schemeClr>
                    </a:solidFill>
                  </a:tcPr>
                </a:tc>
                <a:tc>
                  <a:txBody>
                    <a:bodyPr/>
                    <a:lstStyle/>
                    <a:p>
                      <a:pPr algn="ctr" fontAlgn="b"/>
                      <a:r>
                        <a:rPr lang="is-IS" sz="2000" u="none" strike="noStrike" dirty="0" smtClean="0">
                          <a:effectLst/>
                        </a:rPr>
                        <a:t>5</a:t>
                      </a:r>
                      <a:endParaRPr lang="is-IS" sz="2000" b="0"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46000"/>
                      </a:schemeClr>
                    </a:solidFill>
                  </a:tcPr>
                </a:tc>
                <a:tc>
                  <a:txBody>
                    <a:bodyPr/>
                    <a:lstStyle/>
                    <a:p>
                      <a:pPr algn="ctr" fontAlgn="b"/>
                      <a:r>
                        <a:rPr lang="ru-RU" sz="2000" u="none" strike="noStrike" dirty="0" smtClean="0">
                          <a:effectLst/>
                        </a:rPr>
                        <a:t>3</a:t>
                      </a:r>
                      <a:endParaRPr lang="ru-RU" sz="2000" b="0"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46000"/>
                      </a:schemeClr>
                    </a:solidFill>
                  </a:tcPr>
                </a:tc>
                <a:tc>
                  <a:txBody>
                    <a:bodyPr/>
                    <a:lstStyle/>
                    <a:p>
                      <a:pPr algn="ctr" fontAlgn="b"/>
                      <a:r>
                        <a:rPr lang="fi-FI" sz="2000" b="1" u="none" strike="noStrike" dirty="0">
                          <a:effectLst/>
                        </a:rPr>
                        <a:t>874</a:t>
                      </a:r>
                      <a:endParaRPr lang="fi-FI" sz="2000" b="1"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6000"/>
                      </a:schemeClr>
                    </a:solidFill>
                  </a:tcPr>
                </a:tc>
              </a:tr>
              <a:tr h="217488">
                <a:tc>
                  <a:txBody>
                    <a:bodyPr/>
                    <a:lstStyle/>
                    <a:p>
                      <a:pPr algn="ctr" fontAlgn="b"/>
                      <a:r>
                        <a:rPr lang="is-IS" sz="2000" u="none" strike="noStrike" dirty="0">
                          <a:effectLst/>
                        </a:rPr>
                        <a:t>P107</a:t>
                      </a:r>
                      <a:endParaRPr lang="is-IS" sz="2000" b="0"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46000"/>
                      </a:schemeClr>
                    </a:solidFill>
                  </a:tcPr>
                </a:tc>
                <a:tc>
                  <a:txBody>
                    <a:bodyPr/>
                    <a:lstStyle/>
                    <a:p>
                      <a:pPr algn="ctr" fontAlgn="b"/>
                      <a:r>
                        <a:rPr lang="bg-BG" sz="2000" u="none" strike="noStrike" dirty="0" smtClean="0">
                          <a:effectLst/>
                        </a:rPr>
                        <a:t>6</a:t>
                      </a:r>
                      <a:endParaRPr lang="bg-BG" sz="2000" b="0"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46000"/>
                      </a:schemeClr>
                    </a:solidFill>
                  </a:tcPr>
                </a:tc>
                <a:tc>
                  <a:txBody>
                    <a:bodyPr/>
                    <a:lstStyle/>
                    <a:p>
                      <a:pPr algn="ctr" fontAlgn="b"/>
                      <a:r>
                        <a:rPr lang="en-US" sz="2000" u="none" strike="noStrike" dirty="0" smtClean="0">
                          <a:effectLst/>
                        </a:rPr>
                        <a:t>12</a:t>
                      </a:r>
                      <a:endParaRPr lang="en-US" sz="2000" b="0"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46000"/>
                      </a:schemeClr>
                    </a:solidFill>
                  </a:tcPr>
                </a:tc>
                <a:tc>
                  <a:txBody>
                    <a:bodyPr/>
                    <a:lstStyle/>
                    <a:p>
                      <a:pPr algn="ctr" fontAlgn="b"/>
                      <a:r>
                        <a:rPr lang="en-US" sz="2000" b="1" u="none" strike="noStrike" dirty="0">
                          <a:effectLst/>
                        </a:rPr>
                        <a:t>64</a:t>
                      </a:r>
                      <a:endParaRPr lang="en-US" sz="2000" b="1"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6000"/>
                      </a:schemeClr>
                    </a:solidFill>
                  </a:tcPr>
                </a:tc>
              </a:tr>
              <a:tr h="217488">
                <a:tc>
                  <a:txBody>
                    <a:bodyPr/>
                    <a:lstStyle/>
                    <a:p>
                      <a:pPr algn="ctr" fontAlgn="b"/>
                      <a:r>
                        <a:rPr lang="en-US" sz="2000" u="none" strike="noStrike" dirty="0" smtClean="0">
                          <a:effectLst/>
                        </a:rPr>
                        <a:t>TOTAL</a:t>
                      </a:r>
                      <a:endParaRPr lang="en-US" sz="2000" b="0"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46000"/>
                      </a:schemeClr>
                    </a:solidFill>
                  </a:tcPr>
                </a:tc>
                <a:tc>
                  <a:txBody>
                    <a:bodyPr/>
                    <a:lstStyle/>
                    <a:p>
                      <a:pPr algn="ctr" fontAlgn="b"/>
                      <a:r>
                        <a:rPr lang="hr-HR" sz="2000" b="0" i="0" u="none" strike="noStrike" dirty="0" smtClean="0">
                          <a:solidFill>
                            <a:srgbClr val="000000"/>
                          </a:solidFill>
                          <a:effectLst/>
                          <a:latin typeface="Calibri"/>
                        </a:rPr>
                        <a:t>17</a:t>
                      </a:r>
                      <a:endParaRPr lang="hr-HR" sz="2000" b="0"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46000"/>
                      </a:schemeClr>
                    </a:solidFill>
                  </a:tcPr>
                </a:tc>
                <a:tc>
                  <a:txBody>
                    <a:bodyPr/>
                    <a:lstStyle/>
                    <a:p>
                      <a:pPr algn="ctr" fontAlgn="b"/>
                      <a:r>
                        <a:rPr lang="hr-HR" sz="2000" u="none" strike="noStrike" dirty="0" smtClean="0">
                          <a:effectLst/>
                        </a:rPr>
                        <a:t>18</a:t>
                      </a:r>
                      <a:endParaRPr lang="hr-HR" sz="2000" b="1"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46000"/>
                      </a:schemeClr>
                    </a:solidFill>
                  </a:tcPr>
                </a:tc>
                <a:tc>
                  <a:txBody>
                    <a:bodyPr/>
                    <a:lstStyle/>
                    <a:p>
                      <a:pPr algn="ctr" fontAlgn="b"/>
                      <a:r>
                        <a:rPr lang="en-US" sz="2000" b="1" i="0" u="none" strike="noStrike" dirty="0" smtClean="0">
                          <a:solidFill>
                            <a:srgbClr val="000000"/>
                          </a:solidFill>
                          <a:effectLst/>
                          <a:latin typeface="Calibri"/>
                        </a:rPr>
                        <a:t>1115</a:t>
                      </a:r>
                      <a:endParaRPr lang="en-US" sz="2000" b="1"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46000"/>
                      </a:schemeClr>
                    </a:solidFill>
                  </a:tcPr>
                </a:tc>
              </a:tr>
            </a:tbl>
          </a:graphicData>
        </a:graphic>
      </p:graphicFrame>
      <p:pic>
        <p:nvPicPr>
          <p:cNvPr id="5" name="Picture 4" descr="android-42-lock-screen-widgets-1-100381983-ori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2200" y="3810000"/>
            <a:ext cx="2767514" cy="2514600"/>
          </a:xfrm>
          <a:prstGeom prst="rect">
            <a:avLst/>
          </a:prstGeom>
        </p:spPr>
      </p:pic>
    </p:spTree>
    <p:extLst>
      <p:ext uri="{BB962C8B-B14F-4D97-AF65-F5344CB8AC3E}">
        <p14:creationId xmlns:p14="http://schemas.microsoft.com/office/powerpoint/2010/main" val="198756067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0" dirty="0" smtClean="0"/>
              <a:t>Considerations of EMA design</a:t>
            </a:r>
          </a:p>
          <a:p>
            <a:pPr lvl="1"/>
            <a:r>
              <a:rPr lang="en-US" dirty="0" smtClean="0"/>
              <a:t>Graphic and interaction design</a:t>
            </a:r>
          </a:p>
          <a:p>
            <a:pPr lvl="1"/>
            <a:r>
              <a:rPr lang="en-US" dirty="0" smtClean="0"/>
              <a:t>Assessment burden</a:t>
            </a:r>
          </a:p>
          <a:p>
            <a:pPr lvl="1"/>
            <a:r>
              <a:rPr lang="en-US" dirty="0" smtClean="0"/>
              <a:t>Enhancing integration of EMA/EMI</a:t>
            </a:r>
          </a:p>
          <a:p>
            <a:pPr lvl="1"/>
            <a:endParaRPr lang="en-US" dirty="0"/>
          </a:p>
          <a:p>
            <a:r>
              <a:rPr lang="en-US" b="0" dirty="0" smtClean="0"/>
              <a:t>Combining both user and system-initiated strategies</a:t>
            </a:r>
          </a:p>
          <a:p>
            <a:pPr marL="0" indent="0">
              <a:buNone/>
            </a:pPr>
            <a:endParaRPr lang="en-US" b="0" dirty="0" smtClean="0"/>
          </a:p>
          <a:p>
            <a:r>
              <a:rPr lang="en-US" b="0" dirty="0" smtClean="0"/>
              <a:t>New opportunities for EMA innovation</a:t>
            </a:r>
          </a:p>
          <a:p>
            <a:endParaRPr lang="en-US" dirty="0"/>
          </a:p>
        </p:txBody>
      </p:sp>
      <p:sp>
        <p:nvSpPr>
          <p:cNvPr id="3" name="Title 2"/>
          <p:cNvSpPr>
            <a:spLocks noGrp="1"/>
          </p:cNvSpPr>
          <p:nvPr>
            <p:ph type="title"/>
          </p:nvPr>
        </p:nvSpPr>
        <p:spPr/>
        <p:txBody>
          <a:bodyPr/>
          <a:lstStyle/>
          <a:p>
            <a:pPr algn="ctr"/>
            <a:r>
              <a:rPr lang="en-US" cap="none" dirty="0" smtClean="0"/>
              <a:t>Conclusions</a:t>
            </a:r>
            <a:endParaRPr lang="en-US" cap="none" dirty="0"/>
          </a:p>
        </p:txBody>
      </p:sp>
    </p:spTree>
    <p:extLst>
      <p:ext uri="{BB962C8B-B14F-4D97-AF65-F5344CB8AC3E}">
        <p14:creationId xmlns:p14="http://schemas.microsoft.com/office/powerpoint/2010/main" val="171055678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219200"/>
            <a:ext cx="7924800" cy="4876800"/>
          </a:xfrm>
        </p:spPr>
        <p:txBody>
          <a:bodyPr>
            <a:normAutofit fontScale="92500" lnSpcReduction="20000"/>
          </a:bodyPr>
          <a:lstStyle/>
          <a:p>
            <a:pPr marL="0" indent="0">
              <a:buNone/>
            </a:pPr>
            <a:endParaRPr lang="en-US" sz="1400" b="0" dirty="0" smtClean="0">
              <a:solidFill>
                <a:schemeClr val="accent6"/>
              </a:solidFill>
            </a:endParaRPr>
          </a:p>
          <a:p>
            <a:pPr marL="0" indent="0">
              <a:spcBef>
                <a:spcPts val="0"/>
              </a:spcBef>
              <a:buNone/>
            </a:pPr>
            <a:r>
              <a:rPr lang="en-US" sz="1400" b="0" dirty="0">
                <a:solidFill>
                  <a:srgbClr val="2C292E"/>
                </a:solidFill>
                <a:latin typeface="Calibri"/>
              </a:rPr>
              <a:t>Ben-</a:t>
            </a:r>
            <a:r>
              <a:rPr lang="en-US" sz="1400" b="0" dirty="0" err="1">
                <a:solidFill>
                  <a:srgbClr val="2C292E"/>
                </a:solidFill>
                <a:latin typeface="Calibri"/>
              </a:rPr>
              <a:t>Zeev</a:t>
            </a:r>
            <a:r>
              <a:rPr lang="en-US" sz="1400" b="0" dirty="0">
                <a:solidFill>
                  <a:srgbClr val="2C292E"/>
                </a:solidFill>
                <a:latin typeface="Calibri"/>
              </a:rPr>
              <a:t>, D. (2012). Mobile Technologies in the Study, Assessment, and Treatment of Schizophrenia. Schizophrenia Bulletin, 38(3), 384–385. </a:t>
            </a:r>
            <a:r>
              <a:rPr lang="en-US" sz="1400" b="0" dirty="0">
                <a:solidFill>
                  <a:srgbClr val="2C292E"/>
                </a:solidFill>
                <a:latin typeface="Calibri"/>
                <a:hlinkClick r:id="rId2"/>
              </a:rPr>
              <a:t>http://doi.org/10.1093/schbul/</a:t>
            </a:r>
            <a:r>
              <a:rPr lang="en-US" sz="1400" b="0" dirty="0" smtClean="0">
                <a:solidFill>
                  <a:srgbClr val="2C292E"/>
                </a:solidFill>
                <a:latin typeface="Calibri"/>
                <a:hlinkClick r:id="rId2"/>
              </a:rPr>
              <a:t>sbr179</a:t>
            </a:r>
            <a:r>
              <a:rPr lang="en-US" sz="1400" b="0" dirty="0" smtClean="0">
                <a:solidFill>
                  <a:srgbClr val="2C292E"/>
                </a:solidFill>
                <a:latin typeface="Calibri"/>
              </a:rPr>
              <a:t> </a:t>
            </a:r>
          </a:p>
          <a:p>
            <a:pPr marL="0" indent="0">
              <a:spcBef>
                <a:spcPts val="0"/>
              </a:spcBef>
              <a:buNone/>
            </a:pPr>
            <a:endParaRPr lang="en-US" sz="1400" b="0" dirty="0">
              <a:solidFill>
                <a:srgbClr val="2C292E"/>
              </a:solidFill>
              <a:latin typeface="Calibri"/>
            </a:endParaRPr>
          </a:p>
          <a:p>
            <a:pPr marL="0" indent="0">
              <a:spcBef>
                <a:spcPts val="0"/>
              </a:spcBef>
              <a:buNone/>
            </a:pPr>
            <a:r>
              <a:rPr lang="en-US" sz="1400" b="0" dirty="0" smtClean="0">
                <a:solidFill>
                  <a:srgbClr val="2C292E"/>
                </a:solidFill>
                <a:latin typeface="Calibri"/>
              </a:rPr>
              <a:t>Heron</a:t>
            </a:r>
            <a:r>
              <a:rPr lang="en-US" sz="1400" b="0" dirty="0">
                <a:solidFill>
                  <a:srgbClr val="2C292E"/>
                </a:solidFill>
                <a:latin typeface="Calibri"/>
              </a:rPr>
              <a:t>, K. E., &amp; Smyth, J. M. (2010). Ecological momentary interventions: Incorporating mobile technology into psychosocial and health </a:t>
            </a:r>
            <a:r>
              <a:rPr lang="en-US" sz="1400" b="0" dirty="0" err="1">
                <a:solidFill>
                  <a:srgbClr val="2C292E"/>
                </a:solidFill>
                <a:latin typeface="Calibri"/>
              </a:rPr>
              <a:t>behaviour</a:t>
            </a:r>
            <a:r>
              <a:rPr lang="en-US" sz="1400" b="0" dirty="0">
                <a:solidFill>
                  <a:srgbClr val="2C292E"/>
                </a:solidFill>
                <a:latin typeface="Calibri"/>
              </a:rPr>
              <a:t> treatments. </a:t>
            </a:r>
            <a:r>
              <a:rPr lang="en-US" sz="1400" b="0" i="1" dirty="0">
                <a:solidFill>
                  <a:srgbClr val="2C292E"/>
                </a:solidFill>
                <a:latin typeface="Calibri"/>
              </a:rPr>
              <a:t>British Journal of Health Psychology</a:t>
            </a:r>
            <a:r>
              <a:rPr lang="en-US" sz="1400" b="0" dirty="0">
                <a:solidFill>
                  <a:srgbClr val="2C292E"/>
                </a:solidFill>
                <a:latin typeface="Calibri"/>
              </a:rPr>
              <a:t>, </a:t>
            </a:r>
            <a:r>
              <a:rPr lang="en-US" sz="1400" b="0" i="1" dirty="0">
                <a:solidFill>
                  <a:srgbClr val="2C292E"/>
                </a:solidFill>
                <a:latin typeface="Calibri"/>
              </a:rPr>
              <a:t>15</a:t>
            </a:r>
            <a:r>
              <a:rPr lang="en-US" sz="1400" b="0" dirty="0">
                <a:solidFill>
                  <a:srgbClr val="2C292E"/>
                </a:solidFill>
                <a:latin typeface="Calibri"/>
              </a:rPr>
              <a:t>(1), 1–39. </a:t>
            </a:r>
            <a:r>
              <a:rPr lang="en-US" sz="1400" b="0" dirty="0">
                <a:solidFill>
                  <a:srgbClr val="2C292E"/>
                </a:solidFill>
                <a:latin typeface="Calibri"/>
                <a:hlinkClick r:id="rId3"/>
              </a:rPr>
              <a:t>http://doi.org/10.1348/</a:t>
            </a:r>
            <a:r>
              <a:rPr lang="en-US" sz="1400" b="0" dirty="0" smtClean="0">
                <a:solidFill>
                  <a:srgbClr val="2C292E"/>
                </a:solidFill>
                <a:latin typeface="Calibri"/>
                <a:hlinkClick r:id="rId3"/>
              </a:rPr>
              <a:t>135910709X466063</a:t>
            </a:r>
            <a:endParaRPr lang="en-US" sz="1400" b="0" dirty="0" smtClean="0">
              <a:solidFill>
                <a:srgbClr val="2C292E"/>
              </a:solidFill>
              <a:latin typeface="Calibri"/>
            </a:endParaRPr>
          </a:p>
          <a:p>
            <a:pPr marL="0" indent="0">
              <a:spcBef>
                <a:spcPts val="0"/>
              </a:spcBef>
              <a:buNone/>
            </a:pPr>
            <a:endParaRPr lang="en-US" sz="1400" dirty="0">
              <a:latin typeface="Calibri"/>
            </a:endParaRPr>
          </a:p>
          <a:p>
            <a:pPr marL="0" indent="0">
              <a:buNone/>
            </a:pPr>
            <a:r>
              <a:rPr lang="en-US" sz="1400" b="0" dirty="0" err="1">
                <a:solidFill>
                  <a:schemeClr val="accent6"/>
                </a:solidFill>
              </a:rPr>
              <a:t>Moggridge</a:t>
            </a:r>
            <a:r>
              <a:rPr lang="en-US" sz="1400" b="0" dirty="0">
                <a:solidFill>
                  <a:schemeClr val="accent6"/>
                </a:solidFill>
              </a:rPr>
              <a:t>, B. (2007). Designing Interactions. MIT Press.</a:t>
            </a:r>
          </a:p>
          <a:p>
            <a:pPr marL="0" indent="0">
              <a:buNone/>
            </a:pPr>
            <a:endParaRPr lang="en-US" sz="1400" b="0" dirty="0" smtClean="0">
              <a:solidFill>
                <a:schemeClr val="accent6"/>
              </a:solidFill>
            </a:endParaRPr>
          </a:p>
          <a:p>
            <a:pPr marL="0" indent="0">
              <a:buNone/>
            </a:pPr>
            <a:r>
              <a:rPr lang="en-US" sz="1400" b="0" dirty="0" err="1" smtClean="0">
                <a:solidFill>
                  <a:schemeClr val="accent6"/>
                </a:solidFill>
              </a:rPr>
              <a:t>Shiffman</a:t>
            </a:r>
            <a:r>
              <a:rPr lang="en-US" sz="1400" b="0" dirty="0">
                <a:solidFill>
                  <a:schemeClr val="accent6"/>
                </a:solidFill>
              </a:rPr>
              <a:t>, S., Stone, A. A., &amp; </a:t>
            </a:r>
            <a:r>
              <a:rPr lang="en-US" sz="1400" b="0" dirty="0" err="1">
                <a:solidFill>
                  <a:schemeClr val="accent6"/>
                </a:solidFill>
              </a:rPr>
              <a:t>Hufford</a:t>
            </a:r>
            <a:r>
              <a:rPr lang="en-US" sz="1400" b="0" dirty="0">
                <a:solidFill>
                  <a:schemeClr val="accent6"/>
                </a:solidFill>
              </a:rPr>
              <a:t>, M. R. (2008). Ecological Momentary Assessment. Annual Review of Clinical Psychology, 4(1), 1–32. </a:t>
            </a:r>
            <a:r>
              <a:rPr lang="en-US" sz="1400" b="0" dirty="0">
                <a:solidFill>
                  <a:schemeClr val="accent6"/>
                </a:solidFill>
                <a:hlinkClick r:id="rId4"/>
              </a:rPr>
              <a:t>http://doi.org/10.1146/annurev.clinpsy.</a:t>
            </a:r>
            <a:r>
              <a:rPr lang="en-US" sz="1400" b="0" dirty="0" smtClean="0">
                <a:solidFill>
                  <a:schemeClr val="accent6"/>
                </a:solidFill>
                <a:hlinkClick r:id="rId4"/>
              </a:rPr>
              <a:t>3.022806.091415</a:t>
            </a:r>
            <a:r>
              <a:rPr lang="en-US" sz="1400" b="0" dirty="0" smtClean="0">
                <a:solidFill>
                  <a:schemeClr val="accent6"/>
                </a:solidFill>
              </a:rPr>
              <a:t> </a:t>
            </a:r>
          </a:p>
          <a:p>
            <a:pPr marL="0" indent="0">
              <a:buNone/>
            </a:pPr>
            <a:endParaRPr lang="en-US" sz="1400" b="0" dirty="0">
              <a:solidFill>
                <a:schemeClr val="accent6"/>
              </a:solidFill>
            </a:endParaRPr>
          </a:p>
          <a:p>
            <a:pPr marL="0" indent="0">
              <a:buNone/>
            </a:pPr>
            <a:r>
              <a:rPr lang="en-US" sz="1400" b="0" dirty="0" err="1" smtClean="0">
                <a:solidFill>
                  <a:schemeClr val="accent6"/>
                </a:solidFill>
              </a:rPr>
              <a:t>Sokolovsky</a:t>
            </a:r>
            <a:r>
              <a:rPr lang="en-US" sz="1400" b="0" dirty="0">
                <a:solidFill>
                  <a:schemeClr val="accent6"/>
                </a:solidFill>
              </a:rPr>
              <a:t>, A. W., </a:t>
            </a:r>
            <a:r>
              <a:rPr lang="en-US" sz="1400" b="0" dirty="0" err="1">
                <a:solidFill>
                  <a:schemeClr val="accent6"/>
                </a:solidFill>
              </a:rPr>
              <a:t>Mermelstein</a:t>
            </a:r>
            <a:r>
              <a:rPr lang="en-US" sz="1400" b="0" dirty="0">
                <a:solidFill>
                  <a:schemeClr val="accent6"/>
                </a:solidFill>
              </a:rPr>
              <a:t>, R. J., &amp; </a:t>
            </a:r>
            <a:r>
              <a:rPr lang="en-US" sz="1400" b="0" dirty="0" err="1">
                <a:solidFill>
                  <a:schemeClr val="accent6"/>
                </a:solidFill>
              </a:rPr>
              <a:t>Hedeker</a:t>
            </a:r>
            <a:r>
              <a:rPr lang="en-US" sz="1400" b="0" dirty="0">
                <a:solidFill>
                  <a:schemeClr val="accent6"/>
                </a:solidFill>
              </a:rPr>
              <a:t>, D. (2014). Factors Predicting Compliance to Ecological Momentary Assessment Among Adolescent Smokers. </a:t>
            </a:r>
            <a:r>
              <a:rPr lang="en-US" sz="1400" b="0" i="1" dirty="0">
                <a:solidFill>
                  <a:schemeClr val="accent6"/>
                </a:solidFill>
              </a:rPr>
              <a:t>Nicotine &amp; Tobacco Research, 16(3)</a:t>
            </a:r>
            <a:r>
              <a:rPr lang="en-US" sz="1400" b="0" dirty="0">
                <a:solidFill>
                  <a:schemeClr val="accent6"/>
                </a:solidFill>
              </a:rPr>
              <a:t>, 351–358. </a:t>
            </a:r>
            <a:r>
              <a:rPr lang="en-US" sz="1400" b="0" dirty="0">
                <a:solidFill>
                  <a:schemeClr val="accent6"/>
                </a:solidFill>
                <a:hlinkClick r:id="rId5"/>
              </a:rPr>
              <a:t>http://doi.org/10.1093/ntr/</a:t>
            </a:r>
            <a:r>
              <a:rPr lang="en-US" sz="1400" b="0" dirty="0" smtClean="0">
                <a:solidFill>
                  <a:schemeClr val="accent6"/>
                </a:solidFill>
                <a:hlinkClick r:id="rId5"/>
              </a:rPr>
              <a:t>ntt154</a:t>
            </a:r>
            <a:r>
              <a:rPr lang="en-US" sz="1400" b="0" dirty="0" smtClean="0">
                <a:solidFill>
                  <a:schemeClr val="accent6"/>
                </a:solidFill>
              </a:rPr>
              <a:t> </a:t>
            </a:r>
          </a:p>
          <a:p>
            <a:pPr marL="0" indent="0">
              <a:buNone/>
            </a:pPr>
            <a:endParaRPr lang="en-US" sz="1400" b="0" dirty="0" smtClean="0">
              <a:solidFill>
                <a:schemeClr val="accent6"/>
              </a:solidFill>
            </a:endParaRPr>
          </a:p>
          <a:p>
            <a:pPr marL="0" indent="0">
              <a:buNone/>
            </a:pPr>
            <a:r>
              <a:rPr lang="en-US" sz="1400" b="0" dirty="0">
                <a:solidFill>
                  <a:schemeClr val="accent6"/>
                </a:solidFill>
              </a:rPr>
              <a:t>Vilardaga, R., </a:t>
            </a:r>
            <a:r>
              <a:rPr lang="en-US" sz="1400" b="0" dirty="0" err="1">
                <a:solidFill>
                  <a:schemeClr val="accent6"/>
                </a:solidFill>
              </a:rPr>
              <a:t>McDonell</a:t>
            </a:r>
            <a:r>
              <a:rPr lang="en-US" sz="1400" b="0" dirty="0">
                <a:solidFill>
                  <a:schemeClr val="accent6"/>
                </a:solidFill>
              </a:rPr>
              <a:t>, M., </a:t>
            </a:r>
            <a:r>
              <a:rPr lang="en-US" sz="1400" b="0" dirty="0" err="1">
                <a:solidFill>
                  <a:schemeClr val="accent6"/>
                </a:solidFill>
              </a:rPr>
              <a:t>Leickly</a:t>
            </a:r>
            <a:r>
              <a:rPr lang="en-US" sz="1400" b="0" dirty="0">
                <a:solidFill>
                  <a:schemeClr val="accent6"/>
                </a:solidFill>
              </a:rPr>
              <a:t>, E., &amp; </a:t>
            </a:r>
            <a:r>
              <a:rPr lang="en-US" sz="1400" b="0" dirty="0" err="1">
                <a:solidFill>
                  <a:schemeClr val="accent6"/>
                </a:solidFill>
              </a:rPr>
              <a:t>Ries</a:t>
            </a:r>
            <a:r>
              <a:rPr lang="en-US" sz="1400" b="0" dirty="0">
                <a:solidFill>
                  <a:schemeClr val="accent6"/>
                </a:solidFill>
              </a:rPr>
              <a:t>, R. </a:t>
            </a:r>
            <a:r>
              <a:rPr lang="en-US" sz="1400" b="0" dirty="0" smtClean="0">
                <a:solidFill>
                  <a:schemeClr val="accent6"/>
                </a:solidFill>
              </a:rPr>
              <a:t>(2015)</a:t>
            </a:r>
            <a:r>
              <a:rPr lang="en-US" sz="1400" b="0" dirty="0">
                <a:solidFill>
                  <a:schemeClr val="accent6"/>
                </a:solidFill>
              </a:rPr>
              <a:t>. Ecological Momentary Assessments: A Contextual Behavioral Approach to Studying Mindfulness and Acceptance in Psychosis. In </a:t>
            </a:r>
            <a:r>
              <a:rPr lang="en-US" sz="1400" b="0" dirty="0" smtClean="0">
                <a:solidFill>
                  <a:schemeClr val="accent6"/>
                </a:solidFill>
              </a:rPr>
              <a:t>B. </a:t>
            </a:r>
            <a:r>
              <a:rPr lang="en-US" sz="1400" b="0" dirty="0" err="1" smtClean="0">
                <a:solidFill>
                  <a:schemeClr val="accent6"/>
                </a:solidFill>
              </a:rPr>
              <a:t>Gaudiano</a:t>
            </a:r>
            <a:r>
              <a:rPr lang="en-US" sz="1400" b="0" dirty="0" smtClean="0">
                <a:solidFill>
                  <a:schemeClr val="accent6"/>
                </a:solidFill>
              </a:rPr>
              <a:t> (Ed.)</a:t>
            </a:r>
            <a:r>
              <a:rPr lang="en-US" sz="1400" b="0" i="1" dirty="0" smtClean="0">
                <a:solidFill>
                  <a:schemeClr val="accent6"/>
                </a:solidFill>
              </a:rPr>
              <a:t>,  Incorporating acceptance and mindfulness into the treatment of psychosis: Current trends and future directions </a:t>
            </a:r>
            <a:r>
              <a:rPr lang="en-US" sz="1400" b="0" dirty="0" smtClean="0">
                <a:solidFill>
                  <a:schemeClr val="accent6"/>
                </a:solidFill>
              </a:rPr>
              <a:t>(pp. 25-55). </a:t>
            </a:r>
            <a:r>
              <a:rPr lang="en-US" sz="1400" b="0" dirty="0">
                <a:solidFill>
                  <a:schemeClr val="accent6"/>
                </a:solidFill>
              </a:rPr>
              <a:t>Oxford University Press, USA. </a:t>
            </a:r>
            <a:r>
              <a:rPr lang="en-US" sz="1400" b="0" dirty="0" smtClean="0">
                <a:solidFill>
                  <a:schemeClr val="accent6"/>
                </a:solidFill>
              </a:rPr>
              <a:t>Retrieved </a:t>
            </a:r>
            <a:r>
              <a:rPr lang="en-US" sz="1400" b="0" dirty="0">
                <a:solidFill>
                  <a:schemeClr val="accent6"/>
                </a:solidFill>
              </a:rPr>
              <a:t>from </a:t>
            </a:r>
            <a:r>
              <a:rPr lang="en-US" sz="1400" b="0" dirty="0">
                <a:solidFill>
                  <a:schemeClr val="accent6"/>
                </a:solidFill>
                <a:hlinkClick r:id="rId6"/>
              </a:rPr>
              <a:t>http://cbsopenlab.com/wp-content/uploads/2012/10/26.-2014-Vilardaga-et-al-Contextual-Behavioral-Assex-in-</a:t>
            </a:r>
            <a:r>
              <a:rPr lang="en-US" sz="1400" b="0" dirty="0" smtClean="0">
                <a:solidFill>
                  <a:schemeClr val="accent6"/>
                </a:solidFill>
                <a:hlinkClick r:id="rId6"/>
              </a:rPr>
              <a:t>Psychosis.pdf</a:t>
            </a:r>
            <a:r>
              <a:rPr lang="en-US" sz="1400" b="0" dirty="0" smtClean="0">
                <a:solidFill>
                  <a:schemeClr val="accent6"/>
                </a:solidFill>
              </a:rPr>
              <a:t> </a:t>
            </a:r>
          </a:p>
          <a:p>
            <a:pPr marL="0" indent="0">
              <a:buNone/>
            </a:pPr>
            <a:endParaRPr lang="en-US" sz="1400" b="0" dirty="0">
              <a:solidFill>
                <a:schemeClr val="accent6"/>
              </a:solidFill>
            </a:endParaRPr>
          </a:p>
          <a:p>
            <a:pPr marL="0" indent="0">
              <a:buNone/>
            </a:pPr>
            <a:r>
              <a:rPr lang="en-US" sz="1400" b="0" dirty="0">
                <a:solidFill>
                  <a:schemeClr val="accent6"/>
                </a:solidFill>
              </a:rPr>
              <a:t>Walton, G. M. (2014). The New Science of Wise Psychological Interventions. Current Directions in Psychological Science, 23(1), 73–82. </a:t>
            </a:r>
            <a:r>
              <a:rPr lang="en-US" sz="1400" b="0" dirty="0">
                <a:solidFill>
                  <a:schemeClr val="accent6"/>
                </a:solidFill>
                <a:hlinkClick r:id="rId7"/>
              </a:rPr>
              <a:t>http://doi.org/10.1177/</a:t>
            </a:r>
            <a:r>
              <a:rPr lang="en-US" sz="1400" b="0" dirty="0" smtClean="0">
                <a:solidFill>
                  <a:schemeClr val="accent6"/>
                </a:solidFill>
                <a:hlinkClick r:id="rId7"/>
              </a:rPr>
              <a:t>0963721413512856</a:t>
            </a:r>
            <a:r>
              <a:rPr lang="en-US" sz="1400" b="0" dirty="0" smtClean="0">
                <a:solidFill>
                  <a:schemeClr val="accent6"/>
                </a:solidFill>
              </a:rPr>
              <a:t> </a:t>
            </a:r>
            <a:endParaRPr lang="en-US" sz="1400" b="0" dirty="0">
              <a:solidFill>
                <a:schemeClr val="accent6"/>
              </a:solidFill>
            </a:endParaRPr>
          </a:p>
          <a:p>
            <a:pPr marL="0" indent="0">
              <a:buNone/>
            </a:pPr>
            <a:endParaRPr lang="en-US" sz="1400" b="0" dirty="0">
              <a:solidFill>
                <a:schemeClr val="accent6"/>
              </a:solidFill>
            </a:endParaRPr>
          </a:p>
          <a:p>
            <a:pPr marL="0" indent="0">
              <a:buNone/>
            </a:pPr>
            <a:endParaRPr lang="en-US" sz="1400" b="0" dirty="0">
              <a:solidFill>
                <a:schemeClr val="accent6"/>
              </a:solidFill>
            </a:endParaRPr>
          </a:p>
          <a:p>
            <a:pPr marL="0" indent="0">
              <a:buNone/>
            </a:pPr>
            <a:endParaRPr lang="en-US" dirty="0" smtClean="0"/>
          </a:p>
          <a:p>
            <a:pPr marL="0" indent="0">
              <a:buNone/>
            </a:pPr>
            <a:endParaRPr lang="en-US" dirty="0"/>
          </a:p>
        </p:txBody>
      </p:sp>
      <p:sp>
        <p:nvSpPr>
          <p:cNvPr id="3" name="Title 2"/>
          <p:cNvSpPr>
            <a:spLocks noGrp="1"/>
          </p:cNvSpPr>
          <p:nvPr>
            <p:ph type="title"/>
          </p:nvPr>
        </p:nvSpPr>
        <p:spPr/>
        <p:txBody>
          <a:bodyPr/>
          <a:lstStyle/>
          <a:p>
            <a:pPr algn="ctr"/>
            <a:r>
              <a:rPr lang="en-US" cap="none" dirty="0" smtClean="0"/>
              <a:t>References</a:t>
            </a:r>
            <a:endParaRPr lang="en-US" cap="none" dirty="0"/>
          </a:p>
        </p:txBody>
      </p:sp>
    </p:spTree>
    <p:extLst>
      <p:ext uri="{BB962C8B-B14F-4D97-AF65-F5344CB8AC3E}">
        <p14:creationId xmlns:p14="http://schemas.microsoft.com/office/powerpoint/2010/main" val="2321877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295400"/>
            <a:ext cx="8153400" cy="4876800"/>
          </a:xfrm>
        </p:spPr>
        <p:txBody>
          <a:bodyPr>
            <a:normAutofit fontScale="92500" lnSpcReduction="10000"/>
          </a:bodyPr>
          <a:lstStyle/>
          <a:p>
            <a:r>
              <a:rPr lang="en-US" dirty="0" smtClean="0"/>
              <a:t>Roger Vilardaga</a:t>
            </a:r>
            <a:r>
              <a:rPr lang="en-US" dirty="0"/>
              <a:t>,</a:t>
            </a:r>
            <a:r>
              <a:rPr lang="en-US" b="0" dirty="0"/>
              <a:t> </a:t>
            </a:r>
            <a:r>
              <a:rPr lang="en-US" b="0" dirty="0" smtClean="0"/>
              <a:t>PI -</a:t>
            </a:r>
            <a:r>
              <a:rPr lang="en-US" b="0" dirty="0" smtClean="0">
                <a:hlinkClick r:id="rId3"/>
              </a:rPr>
              <a:t>http</a:t>
            </a:r>
            <a:r>
              <a:rPr lang="en-US" b="0" dirty="0">
                <a:hlinkClick r:id="rId3"/>
              </a:rPr>
              <a:t>://cbsopenlab.com</a:t>
            </a:r>
            <a:r>
              <a:rPr lang="en-US" b="0" dirty="0" smtClean="0">
                <a:hlinkClick r:id="rId3"/>
              </a:rPr>
              <a:t>/</a:t>
            </a:r>
            <a:r>
              <a:rPr lang="en-US" b="0" dirty="0" smtClean="0"/>
              <a:t> </a:t>
            </a:r>
          </a:p>
          <a:p>
            <a:endParaRPr lang="en-US" dirty="0" smtClean="0"/>
          </a:p>
          <a:p>
            <a:r>
              <a:rPr lang="en-US" dirty="0"/>
              <a:t>Smashing Ideas - </a:t>
            </a:r>
            <a:r>
              <a:rPr lang="en-US" b="0" dirty="0">
                <a:hlinkClick r:id="rId4"/>
              </a:rPr>
              <a:t>http://smashingideas.com</a:t>
            </a:r>
            <a:r>
              <a:rPr lang="en-US" b="0" dirty="0" smtClean="0">
                <a:hlinkClick r:id="rId4"/>
              </a:rPr>
              <a:t>/</a:t>
            </a:r>
            <a:r>
              <a:rPr lang="en-US" b="0" dirty="0" smtClean="0"/>
              <a:t> </a:t>
            </a:r>
          </a:p>
          <a:p>
            <a:endParaRPr lang="en-US" dirty="0"/>
          </a:p>
          <a:p>
            <a:r>
              <a:rPr lang="en-US" dirty="0" smtClean="0"/>
              <a:t>Harborview Mental Health and </a:t>
            </a:r>
            <a:r>
              <a:rPr lang="en-US" dirty="0"/>
              <a:t>Addiction </a:t>
            </a:r>
            <a:r>
              <a:rPr lang="en-US" dirty="0" smtClean="0"/>
              <a:t>Services (HMHAS) - </a:t>
            </a:r>
            <a:r>
              <a:rPr lang="en-US" b="0" dirty="0" smtClean="0">
                <a:hlinkClick r:id="rId5"/>
              </a:rPr>
              <a:t>http</a:t>
            </a:r>
            <a:r>
              <a:rPr lang="en-US" b="0" dirty="0">
                <a:hlinkClick r:id="rId5"/>
              </a:rPr>
              <a:t>://www.uwmedicine.org/locations/addictions-program-</a:t>
            </a:r>
            <a:r>
              <a:rPr lang="en-US" b="0" dirty="0" smtClean="0">
                <a:hlinkClick r:id="rId5"/>
              </a:rPr>
              <a:t>harborview</a:t>
            </a:r>
            <a:r>
              <a:rPr lang="en-US" b="0" dirty="0" smtClean="0"/>
              <a:t> </a:t>
            </a:r>
          </a:p>
          <a:p>
            <a:pPr marL="0" indent="0">
              <a:buNone/>
            </a:pPr>
            <a:endParaRPr lang="en-US" dirty="0" smtClean="0"/>
          </a:p>
          <a:p>
            <a:r>
              <a:rPr lang="en-US" dirty="0" smtClean="0"/>
              <a:t>Our Participants</a:t>
            </a:r>
          </a:p>
        </p:txBody>
      </p:sp>
      <p:sp>
        <p:nvSpPr>
          <p:cNvPr id="3" name="Title 2"/>
          <p:cNvSpPr>
            <a:spLocks noGrp="1"/>
          </p:cNvSpPr>
          <p:nvPr>
            <p:ph type="title"/>
          </p:nvPr>
        </p:nvSpPr>
        <p:spPr/>
        <p:txBody>
          <a:bodyPr/>
          <a:lstStyle/>
          <a:p>
            <a:pPr algn="ctr"/>
            <a:r>
              <a:rPr lang="en-US" b="0" cap="none" dirty="0" smtClean="0"/>
              <a:t>Thank You</a:t>
            </a:r>
            <a:endParaRPr lang="en-US" b="0" cap="none" dirty="0"/>
          </a:p>
        </p:txBody>
      </p:sp>
    </p:spTree>
    <p:extLst>
      <p:ext uri="{BB962C8B-B14F-4D97-AF65-F5344CB8AC3E}">
        <p14:creationId xmlns:p14="http://schemas.microsoft.com/office/powerpoint/2010/main" val="193304291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5638800" cy="4876800"/>
          </a:xfrm>
        </p:spPr>
        <p:txBody>
          <a:bodyPr>
            <a:normAutofit/>
          </a:bodyPr>
          <a:lstStyle/>
          <a:p>
            <a:r>
              <a:rPr lang="en-US" sz="2800" b="0" dirty="0" smtClean="0"/>
              <a:t>EMA &amp; serious psychopathology</a:t>
            </a:r>
          </a:p>
          <a:p>
            <a:pPr lvl="1"/>
            <a:r>
              <a:rPr lang="en-US" sz="2400" dirty="0" smtClean="0"/>
              <a:t>More vulnerable to recall bias</a:t>
            </a:r>
          </a:p>
          <a:p>
            <a:pPr marL="457200" lvl="1" indent="0">
              <a:buNone/>
            </a:pPr>
            <a:endParaRPr lang="en-US" sz="2800" b="0" dirty="0" smtClean="0"/>
          </a:p>
          <a:p>
            <a:pPr marL="457200" indent="-457200"/>
            <a:r>
              <a:rPr lang="en-US" sz="2800" b="0" dirty="0"/>
              <a:t>mHealth’s wide-reach</a:t>
            </a:r>
          </a:p>
          <a:p>
            <a:pPr lvl="1"/>
            <a:r>
              <a:rPr lang="en-US" sz="2400" dirty="0" smtClean="0">
                <a:solidFill>
                  <a:schemeClr val="accent6"/>
                </a:solidFill>
              </a:rPr>
              <a:t>Smartphone </a:t>
            </a:r>
            <a:r>
              <a:rPr lang="en-US" sz="2400" dirty="0">
                <a:solidFill>
                  <a:schemeClr val="accent6"/>
                </a:solidFill>
              </a:rPr>
              <a:t>use among those with CMI</a:t>
            </a:r>
          </a:p>
          <a:p>
            <a:pPr marL="0" indent="0">
              <a:buNone/>
            </a:pPr>
            <a:endParaRPr lang="en-US" sz="2800" b="0" dirty="0" smtClean="0"/>
          </a:p>
          <a:p>
            <a:pPr lvl="1"/>
            <a:endParaRPr lang="en-US" sz="2400" b="0" dirty="0" smtClean="0"/>
          </a:p>
        </p:txBody>
      </p:sp>
      <p:sp>
        <p:nvSpPr>
          <p:cNvPr id="3" name="Title 2"/>
          <p:cNvSpPr>
            <a:spLocks noGrp="1"/>
          </p:cNvSpPr>
          <p:nvPr>
            <p:ph type="title"/>
          </p:nvPr>
        </p:nvSpPr>
        <p:spPr/>
        <p:txBody>
          <a:bodyPr>
            <a:normAutofit/>
          </a:bodyPr>
          <a:lstStyle/>
          <a:p>
            <a:pPr algn="ctr"/>
            <a:r>
              <a:rPr lang="en-US" b="0" cap="none" dirty="0" smtClean="0"/>
              <a:t>EMA, Smoking &amp; Mobile Technology</a:t>
            </a:r>
            <a:endParaRPr lang="en-US" b="0" cap="none" dirty="0"/>
          </a:p>
        </p:txBody>
      </p:sp>
      <p:pic>
        <p:nvPicPr>
          <p:cNvPr id="4" name="Picture 3"/>
          <p:cNvPicPr>
            <a:picLocks noChangeAspect="1"/>
          </p:cNvPicPr>
          <p:nvPr/>
        </p:nvPicPr>
        <p:blipFill>
          <a:blip r:embed="rId3"/>
          <a:stretch>
            <a:fillRect/>
          </a:stretch>
        </p:blipFill>
        <p:spPr>
          <a:xfrm>
            <a:off x="6477000" y="1219200"/>
            <a:ext cx="2438400" cy="1828800"/>
          </a:xfrm>
          <a:prstGeom prst="rect">
            <a:avLst/>
          </a:prstGeom>
        </p:spPr>
      </p:pic>
      <p:pic>
        <p:nvPicPr>
          <p:cNvPr id="5" name="Picture 4"/>
          <p:cNvPicPr>
            <a:picLocks noChangeAspect="1"/>
          </p:cNvPicPr>
          <p:nvPr/>
        </p:nvPicPr>
        <p:blipFill>
          <a:blip r:embed="rId4"/>
          <a:stretch>
            <a:fillRect/>
          </a:stretch>
        </p:blipFill>
        <p:spPr>
          <a:xfrm>
            <a:off x="685800" y="4191000"/>
            <a:ext cx="2971800" cy="2424363"/>
          </a:xfrm>
          <a:prstGeom prst="rect">
            <a:avLst/>
          </a:prstGeom>
        </p:spPr>
      </p:pic>
      <p:sp>
        <p:nvSpPr>
          <p:cNvPr id="6" name="Rectangle 5"/>
          <p:cNvSpPr/>
          <p:nvPr/>
        </p:nvSpPr>
        <p:spPr>
          <a:xfrm>
            <a:off x="4114800" y="4114800"/>
            <a:ext cx="5029200" cy="2025170"/>
          </a:xfrm>
          <a:prstGeom prst="rect">
            <a:avLst/>
          </a:prstGeom>
        </p:spPr>
        <p:txBody>
          <a:bodyPr wrap="square">
            <a:spAutoFit/>
          </a:bodyPr>
          <a:lstStyle/>
          <a:p>
            <a:pPr marL="342900" lvl="0" indent="-342900" defTabSz="457200">
              <a:spcBef>
                <a:spcPct val="20000"/>
              </a:spcBef>
              <a:buFont typeface="Arial"/>
              <a:buChar char="•"/>
            </a:pPr>
            <a:r>
              <a:rPr lang="en-US" sz="2800" spc="50" dirty="0">
                <a:solidFill>
                  <a:srgbClr val="33006F"/>
                </a:solidFill>
                <a:latin typeface="Calibri" panose="020F0502020204030204" pitchFamily="34" charset="0"/>
                <a:cs typeface="Arial" pitchFamily="34" charset="0"/>
              </a:rPr>
              <a:t>Smoking among those with Chronic Mental Illness (CMI)</a:t>
            </a:r>
          </a:p>
          <a:p>
            <a:pPr marL="742950" lvl="1" indent="-285750" defTabSz="457200">
              <a:spcBef>
                <a:spcPct val="20000"/>
              </a:spcBef>
              <a:buFont typeface="Arial"/>
              <a:buChar char="–"/>
            </a:pPr>
            <a:r>
              <a:rPr lang="en-US" sz="2000" dirty="0">
                <a:solidFill>
                  <a:srgbClr val="030201"/>
                </a:solidFill>
                <a:latin typeface="Calibri" panose="020F0502020204030204" pitchFamily="34" charset="0"/>
                <a:cs typeface="Arial" pitchFamily="34" charset="0"/>
              </a:rPr>
              <a:t>Major public and personal health costs</a:t>
            </a:r>
          </a:p>
          <a:p>
            <a:pPr marL="742950" lvl="1" indent="-285750" defTabSz="457200">
              <a:spcBef>
                <a:spcPct val="20000"/>
              </a:spcBef>
              <a:buFont typeface="Arial"/>
              <a:buChar char="–"/>
            </a:pPr>
            <a:r>
              <a:rPr lang="en-US" sz="2000" dirty="0">
                <a:solidFill>
                  <a:srgbClr val="030201"/>
                </a:solidFill>
                <a:latin typeface="Calibri" panose="020F0502020204030204" pitchFamily="34" charset="0"/>
                <a:cs typeface="Arial" pitchFamily="34" charset="0"/>
              </a:rPr>
              <a:t>General lack of treatment </a:t>
            </a:r>
            <a:r>
              <a:rPr lang="en-US" sz="2000" dirty="0" smtClean="0">
                <a:solidFill>
                  <a:srgbClr val="030201"/>
                </a:solidFill>
                <a:latin typeface="Calibri" panose="020F0502020204030204" pitchFamily="34" charset="0"/>
                <a:cs typeface="Arial" pitchFamily="34" charset="0"/>
              </a:rPr>
              <a:t>access</a:t>
            </a:r>
          </a:p>
          <a:p>
            <a:pPr marL="742950" lvl="1" indent="-285750" defTabSz="457200">
              <a:spcBef>
                <a:spcPct val="20000"/>
              </a:spcBef>
              <a:buFont typeface="Arial"/>
              <a:buChar char="–"/>
            </a:pPr>
            <a:endParaRPr lang="en-US" dirty="0">
              <a:solidFill>
                <a:srgbClr val="030201"/>
              </a:solidFill>
              <a:latin typeface="Calibri" panose="020F0502020204030204" pitchFamily="34" charset="0"/>
              <a:cs typeface="Arial" pitchFamily="34" charset="0"/>
            </a:endParaRPr>
          </a:p>
        </p:txBody>
      </p:sp>
    </p:spTree>
    <p:extLst>
      <p:ext uri="{BB962C8B-B14F-4D97-AF65-F5344CB8AC3E}">
        <p14:creationId xmlns:p14="http://schemas.microsoft.com/office/powerpoint/2010/main" val="251548227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219200"/>
            <a:ext cx="5867400" cy="2743200"/>
          </a:xfrm>
        </p:spPr>
        <p:txBody>
          <a:bodyPr>
            <a:normAutofit fontScale="92500" lnSpcReduction="10000"/>
          </a:bodyPr>
          <a:lstStyle/>
          <a:p>
            <a:pPr>
              <a:lnSpc>
                <a:spcPct val="120000"/>
              </a:lnSpc>
            </a:pPr>
            <a:r>
              <a:rPr lang="en-US" b="0" dirty="0" smtClean="0"/>
              <a:t>Delivery through smartphones</a:t>
            </a:r>
          </a:p>
          <a:p>
            <a:pPr lvl="1">
              <a:lnSpc>
                <a:spcPct val="120000"/>
              </a:lnSpc>
            </a:pPr>
            <a:r>
              <a:rPr lang="en-US" dirty="0" smtClean="0"/>
              <a:t>Highly portable, frequently used device </a:t>
            </a:r>
            <a:endParaRPr lang="en-US" b="0" dirty="0"/>
          </a:p>
          <a:p>
            <a:pPr>
              <a:lnSpc>
                <a:spcPct val="120000"/>
              </a:lnSpc>
            </a:pPr>
            <a:r>
              <a:rPr lang="en-US" b="0" dirty="0" smtClean="0"/>
              <a:t>EMAs for tailored interventions</a:t>
            </a:r>
          </a:p>
          <a:p>
            <a:pPr lvl="1">
              <a:lnSpc>
                <a:spcPct val="120000"/>
              </a:lnSpc>
            </a:pPr>
            <a:r>
              <a:rPr lang="en-US" dirty="0" smtClean="0"/>
              <a:t>Ecologically relevant and convenient</a:t>
            </a:r>
          </a:p>
          <a:p>
            <a:pPr lvl="1"/>
            <a:endParaRPr lang="en-US" b="0" dirty="0"/>
          </a:p>
        </p:txBody>
      </p:sp>
      <p:sp>
        <p:nvSpPr>
          <p:cNvPr id="3" name="Title 2"/>
          <p:cNvSpPr>
            <a:spLocks noGrp="1"/>
          </p:cNvSpPr>
          <p:nvPr>
            <p:ph type="title"/>
          </p:nvPr>
        </p:nvSpPr>
        <p:spPr/>
        <p:txBody>
          <a:bodyPr/>
          <a:lstStyle/>
          <a:p>
            <a:pPr algn="ctr"/>
            <a:r>
              <a:rPr lang="en-US" b="0" cap="none" dirty="0" smtClean="0"/>
              <a:t>Ecological Momentary Interventions (EMI)</a:t>
            </a:r>
            <a:endParaRPr lang="en-US" b="0" cap="none" dirty="0"/>
          </a:p>
        </p:txBody>
      </p:sp>
      <p:pic>
        <p:nvPicPr>
          <p:cNvPr id="5" name="Picture 4"/>
          <p:cNvPicPr>
            <a:picLocks noChangeAspect="1"/>
          </p:cNvPicPr>
          <p:nvPr/>
        </p:nvPicPr>
        <p:blipFill>
          <a:blip r:embed="rId3"/>
          <a:stretch>
            <a:fillRect/>
          </a:stretch>
        </p:blipFill>
        <p:spPr>
          <a:xfrm>
            <a:off x="685800" y="4038600"/>
            <a:ext cx="2986914" cy="2362200"/>
          </a:xfrm>
          <a:prstGeom prst="rect">
            <a:avLst/>
          </a:prstGeom>
        </p:spPr>
      </p:pic>
      <p:sp>
        <p:nvSpPr>
          <p:cNvPr id="6" name="TextBox 5"/>
          <p:cNvSpPr txBox="1"/>
          <p:nvPr/>
        </p:nvSpPr>
        <p:spPr>
          <a:xfrm>
            <a:off x="4038600" y="4572000"/>
            <a:ext cx="4826620" cy="1711238"/>
          </a:xfrm>
          <a:prstGeom prst="rect">
            <a:avLst/>
          </a:prstGeom>
          <a:noFill/>
        </p:spPr>
        <p:txBody>
          <a:bodyPr wrap="square" rtlCol="0">
            <a:spAutoFit/>
          </a:bodyPr>
          <a:lstStyle/>
          <a:p>
            <a:pPr marL="342900" lvl="0" indent="-342900" defTabSz="457200">
              <a:spcBef>
                <a:spcPct val="20000"/>
              </a:spcBef>
              <a:buFont typeface="Arial"/>
              <a:buChar char="•"/>
            </a:pPr>
            <a:r>
              <a:rPr lang="en-US" sz="3000" spc="50" dirty="0">
                <a:solidFill>
                  <a:srgbClr val="33006F"/>
                </a:solidFill>
                <a:latin typeface="Calibri" panose="020F0502020204030204" pitchFamily="34" charset="0"/>
                <a:cs typeface="Arial" pitchFamily="34" charset="0"/>
              </a:rPr>
              <a:t>Importance of design</a:t>
            </a:r>
          </a:p>
          <a:p>
            <a:pPr marL="742950" lvl="1" indent="-285750" defTabSz="457200">
              <a:spcBef>
                <a:spcPct val="20000"/>
              </a:spcBef>
              <a:buFont typeface="Arial"/>
              <a:buChar char="–"/>
            </a:pPr>
            <a:r>
              <a:rPr lang="en-US" sz="2600" dirty="0">
                <a:solidFill>
                  <a:srgbClr val="030201"/>
                </a:solidFill>
                <a:latin typeface="Calibri" panose="020F0502020204030204" pitchFamily="34" charset="0"/>
                <a:cs typeface="Arial" pitchFamily="34" charset="0"/>
              </a:rPr>
              <a:t>Maximize engagement with target users</a:t>
            </a:r>
          </a:p>
          <a:p>
            <a:endParaRPr lang="en-US" dirty="0"/>
          </a:p>
        </p:txBody>
      </p:sp>
      <p:pic>
        <p:nvPicPr>
          <p:cNvPr id="7" name="Picture 6"/>
          <p:cNvPicPr>
            <a:picLocks noChangeAspect="1"/>
          </p:cNvPicPr>
          <p:nvPr/>
        </p:nvPicPr>
        <p:blipFill>
          <a:blip r:embed="rId4"/>
          <a:stretch>
            <a:fillRect/>
          </a:stretch>
        </p:blipFill>
        <p:spPr>
          <a:xfrm>
            <a:off x="6400800" y="1295400"/>
            <a:ext cx="2286000" cy="3074458"/>
          </a:xfrm>
          <a:prstGeom prst="rect">
            <a:avLst/>
          </a:prstGeom>
        </p:spPr>
      </p:pic>
    </p:spTree>
    <p:extLst>
      <p:ext uri="{BB962C8B-B14F-4D97-AF65-F5344CB8AC3E}">
        <p14:creationId xmlns:p14="http://schemas.microsoft.com/office/powerpoint/2010/main" val="7688942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371600"/>
            <a:ext cx="4800600" cy="5257800"/>
          </a:xfrm>
        </p:spPr>
        <p:txBody>
          <a:bodyPr>
            <a:normAutofit lnSpcReduction="10000"/>
          </a:bodyPr>
          <a:lstStyle/>
          <a:p>
            <a:r>
              <a:rPr lang="en-US" b="0" dirty="0"/>
              <a:t>S</a:t>
            </a:r>
            <a:r>
              <a:rPr lang="en-US" b="0" dirty="0" smtClean="0"/>
              <a:t>moking cessation app (Android) for CMI</a:t>
            </a:r>
          </a:p>
          <a:p>
            <a:pPr lvl="1"/>
            <a:r>
              <a:rPr lang="en-US" dirty="0" smtClean="0"/>
              <a:t>User experience (UX) evaluation of </a:t>
            </a:r>
            <a:r>
              <a:rPr lang="en-US" dirty="0" err="1" smtClean="0"/>
              <a:t>QuitPal</a:t>
            </a:r>
            <a:r>
              <a:rPr lang="en-US" dirty="0" smtClean="0"/>
              <a:t> and paper prototypes of </a:t>
            </a:r>
            <a:r>
              <a:rPr lang="en-US" dirty="0" err="1" smtClean="0"/>
              <a:t>LtQ</a:t>
            </a:r>
            <a:endParaRPr lang="en-US" dirty="0" smtClean="0"/>
          </a:p>
          <a:p>
            <a:pPr marL="457200" lvl="1" indent="0">
              <a:buNone/>
            </a:pPr>
            <a:endParaRPr lang="en-US" dirty="0" smtClean="0"/>
          </a:p>
          <a:p>
            <a:r>
              <a:rPr lang="en-US" b="0" dirty="0" smtClean="0"/>
              <a:t>ACT interventions with a motivational component </a:t>
            </a:r>
          </a:p>
          <a:p>
            <a:pPr lvl="1"/>
            <a:r>
              <a:rPr lang="en-US" dirty="0" smtClean="0"/>
              <a:t>Enhance user experience with Learn, Practice, and Play</a:t>
            </a:r>
            <a:endParaRPr lang="en-US" dirty="0"/>
          </a:p>
          <a:p>
            <a:endParaRPr lang="en-US" dirty="0" smtClean="0"/>
          </a:p>
        </p:txBody>
      </p:sp>
      <p:sp>
        <p:nvSpPr>
          <p:cNvPr id="3" name="Title 2"/>
          <p:cNvSpPr>
            <a:spLocks noGrp="1"/>
          </p:cNvSpPr>
          <p:nvPr>
            <p:ph type="title"/>
          </p:nvPr>
        </p:nvSpPr>
        <p:spPr/>
        <p:txBody>
          <a:bodyPr/>
          <a:lstStyle/>
          <a:p>
            <a:pPr algn="ctr"/>
            <a:r>
              <a:rPr lang="en-US" cap="none" dirty="0" smtClean="0"/>
              <a:t> </a:t>
            </a:r>
            <a:r>
              <a:rPr lang="en-US" b="0" cap="none" dirty="0" smtClean="0"/>
              <a:t>Learn to Quit (</a:t>
            </a:r>
            <a:r>
              <a:rPr lang="en-US" b="0" cap="none" dirty="0" err="1" smtClean="0"/>
              <a:t>LtQ</a:t>
            </a:r>
            <a:r>
              <a:rPr lang="en-US" b="0" cap="none" dirty="0" smtClean="0"/>
              <a:t>)</a:t>
            </a:r>
            <a:endParaRPr lang="en-US" b="0" cap="none" dirty="0"/>
          </a:p>
        </p:txBody>
      </p:sp>
      <p:pic>
        <p:nvPicPr>
          <p:cNvPr id="6" name="Picture 5"/>
          <p:cNvPicPr>
            <a:picLocks noChangeAspect="1"/>
          </p:cNvPicPr>
          <p:nvPr/>
        </p:nvPicPr>
        <p:blipFill>
          <a:blip r:embed="rId3"/>
          <a:stretch>
            <a:fillRect/>
          </a:stretch>
        </p:blipFill>
        <p:spPr>
          <a:xfrm>
            <a:off x="6781800" y="1295400"/>
            <a:ext cx="2133600" cy="2819400"/>
          </a:xfrm>
          <a:prstGeom prst="rect">
            <a:avLst/>
          </a:prstGeom>
          <a:ln>
            <a:solidFill>
              <a:srgbClr val="33006F"/>
            </a:solidFill>
          </a:ln>
        </p:spPr>
      </p:pic>
      <p:pic>
        <p:nvPicPr>
          <p:cNvPr id="4" name="Picture 3"/>
          <p:cNvPicPr>
            <a:picLocks noChangeAspect="1"/>
          </p:cNvPicPr>
          <p:nvPr/>
        </p:nvPicPr>
        <p:blipFill>
          <a:blip r:embed="rId4"/>
          <a:stretch>
            <a:fillRect/>
          </a:stretch>
        </p:blipFill>
        <p:spPr>
          <a:xfrm>
            <a:off x="5410200" y="3352800"/>
            <a:ext cx="2133600" cy="2971800"/>
          </a:xfrm>
          <a:prstGeom prst="rect">
            <a:avLst/>
          </a:prstGeom>
          <a:ln>
            <a:solidFill>
              <a:srgbClr val="33006F"/>
            </a:solidFill>
          </a:ln>
        </p:spPr>
      </p:pic>
      <p:pic>
        <p:nvPicPr>
          <p:cNvPr id="7" name="Picture 6"/>
          <p:cNvPicPr>
            <a:picLocks noChangeAspect="1"/>
          </p:cNvPicPr>
          <p:nvPr/>
        </p:nvPicPr>
        <p:blipFill>
          <a:blip r:embed="rId5"/>
          <a:stretch>
            <a:fillRect/>
          </a:stretch>
        </p:blipFill>
        <p:spPr>
          <a:xfrm>
            <a:off x="7772400" y="4648200"/>
            <a:ext cx="1214120" cy="1524000"/>
          </a:xfrm>
          <a:prstGeom prst="rect">
            <a:avLst/>
          </a:prstGeom>
        </p:spPr>
      </p:pic>
    </p:spTree>
    <p:extLst>
      <p:ext uri="{BB962C8B-B14F-4D97-AF65-F5344CB8AC3E}">
        <p14:creationId xmlns:p14="http://schemas.microsoft.com/office/powerpoint/2010/main" val="198412814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7543800" y="1752600"/>
            <a:ext cx="1295400" cy="1676400"/>
          </a:xfrm>
          <a:prstGeom prst="rect">
            <a:avLst/>
          </a:prstGeom>
          <a:ln>
            <a:solidFill>
              <a:srgbClr val="33006F"/>
            </a:solidFill>
          </a:ln>
          <a:effectLst>
            <a:outerShdw blurRad="50800" dist="38100" dir="18900000" algn="bl" rotWithShape="0">
              <a:prstClr val="black">
                <a:alpha val="40000"/>
              </a:prstClr>
            </a:outerShdw>
          </a:effectLst>
        </p:spPr>
      </p:pic>
      <p:sp>
        <p:nvSpPr>
          <p:cNvPr id="3" name="Title 2"/>
          <p:cNvSpPr>
            <a:spLocks noGrp="1"/>
          </p:cNvSpPr>
          <p:nvPr>
            <p:ph type="title"/>
          </p:nvPr>
        </p:nvSpPr>
        <p:spPr/>
        <p:txBody>
          <a:bodyPr/>
          <a:lstStyle/>
          <a:p>
            <a:pPr algn="ctr"/>
            <a:r>
              <a:rPr lang="en-US" b="0" cap="none" dirty="0" smtClean="0"/>
              <a:t>EMA Design Challenges</a:t>
            </a:r>
            <a:endParaRPr lang="en-US" b="0" cap="none" dirty="0"/>
          </a:p>
        </p:txBody>
      </p:sp>
      <p:graphicFrame>
        <p:nvGraphicFramePr>
          <p:cNvPr id="4" name="Table 3"/>
          <p:cNvGraphicFramePr>
            <a:graphicFrameLocks noGrp="1"/>
          </p:cNvGraphicFramePr>
          <p:nvPr>
            <p:extLst>
              <p:ext uri="{D42A27DB-BD31-4B8C-83A1-F6EECF244321}">
                <p14:modId xmlns:p14="http://schemas.microsoft.com/office/powerpoint/2010/main" val="4169495461"/>
              </p:ext>
            </p:extLst>
          </p:nvPr>
        </p:nvGraphicFramePr>
        <p:xfrm>
          <a:off x="381000" y="1752600"/>
          <a:ext cx="5638800" cy="3499087"/>
        </p:xfrm>
        <a:graphic>
          <a:graphicData uri="http://schemas.openxmlformats.org/drawingml/2006/table">
            <a:tbl>
              <a:tblPr firstRow="1" bandRow="1">
                <a:tableStyleId>{284E427A-3D55-4303-BF80-6455036E1DE7}</a:tableStyleId>
              </a:tblPr>
              <a:tblGrid>
                <a:gridCol w="2819400"/>
                <a:gridCol w="2819400"/>
              </a:tblGrid>
              <a:tr h="546915">
                <a:tc>
                  <a:txBody>
                    <a:bodyPr/>
                    <a:lstStyle/>
                    <a:p>
                      <a:pPr algn="ctr"/>
                      <a:r>
                        <a:rPr lang="en-US" dirty="0" smtClean="0"/>
                        <a:t>Challenges</a:t>
                      </a:r>
                      <a:endParaRPr lang="en-US" dirty="0"/>
                    </a:p>
                  </a:txBody>
                  <a:tcPr/>
                </a:tc>
                <a:tc>
                  <a:txBody>
                    <a:bodyPr/>
                    <a:lstStyle/>
                    <a:p>
                      <a:pPr algn="ctr"/>
                      <a:r>
                        <a:rPr lang="en-US" dirty="0" smtClean="0"/>
                        <a:t>(Preliminary) Solutions</a:t>
                      </a:r>
                      <a:endParaRPr lang="en-US" dirty="0"/>
                    </a:p>
                  </a:txBody>
                  <a:tcPr/>
                </a:tc>
              </a:tr>
              <a:tr h="819461">
                <a:tc>
                  <a:txBody>
                    <a:bodyPr/>
                    <a:lstStyle/>
                    <a:p>
                      <a:r>
                        <a:rPr lang="en-US" dirty="0" smtClean="0"/>
                        <a:t>Poor</a:t>
                      </a:r>
                      <a:r>
                        <a:rPr lang="en-US" baseline="0" dirty="0" smtClean="0"/>
                        <a:t> memory recall</a:t>
                      </a:r>
                      <a:endParaRPr lang="en-US" b="1" dirty="0"/>
                    </a:p>
                  </a:txBody>
                  <a:tcPr/>
                </a:tc>
                <a:tc>
                  <a:txBody>
                    <a:bodyPr/>
                    <a:lstStyle/>
                    <a:p>
                      <a:r>
                        <a:rPr lang="en-US" dirty="0" smtClean="0"/>
                        <a:t>More</a:t>
                      </a:r>
                      <a:r>
                        <a:rPr lang="en-US" baseline="0" dirty="0" smtClean="0"/>
                        <a:t> System-initiated notifications</a:t>
                      </a:r>
                      <a:endParaRPr lang="en-US" dirty="0"/>
                    </a:p>
                  </a:txBody>
                  <a:tcPr/>
                </a:tc>
              </a:tr>
              <a:tr h="943991">
                <a:tc>
                  <a:txBody>
                    <a:bodyPr/>
                    <a:lstStyle/>
                    <a:p>
                      <a:r>
                        <a:rPr lang="en-US" dirty="0" smtClean="0"/>
                        <a:t>Low</a:t>
                      </a:r>
                      <a:r>
                        <a:rPr lang="en-US" baseline="0" dirty="0" smtClean="0"/>
                        <a:t> Engagement</a:t>
                      </a:r>
                      <a:endParaRPr lang="en-US" b="1" dirty="0"/>
                    </a:p>
                  </a:txBody>
                  <a:tcPr/>
                </a:tc>
                <a:tc>
                  <a:txBody>
                    <a:bodyPr/>
                    <a:lstStyle/>
                    <a:p>
                      <a:r>
                        <a:rPr lang="en-US" dirty="0" smtClean="0"/>
                        <a:t>Predictable EMA prompts, branching</a:t>
                      </a:r>
                      <a:r>
                        <a:rPr lang="en-US" baseline="0" dirty="0" smtClean="0"/>
                        <a:t> logic</a:t>
                      </a:r>
                      <a:endParaRPr lang="en-US" dirty="0"/>
                    </a:p>
                  </a:txBody>
                  <a:tcPr/>
                </a:tc>
              </a:tr>
              <a:tr h="1170658">
                <a:tc>
                  <a:txBody>
                    <a:bodyPr/>
                    <a:lstStyle/>
                    <a:p>
                      <a:r>
                        <a:rPr lang="en-US" dirty="0" smtClean="0"/>
                        <a:t>Assessment burden sensitivity</a:t>
                      </a:r>
                      <a:endParaRPr lang="en-US" b="1" dirty="0"/>
                    </a:p>
                  </a:txBody>
                  <a:tcPr/>
                </a:tc>
                <a:tc>
                  <a:txBody>
                    <a:bodyPr/>
                    <a:lstStyle/>
                    <a:p>
                      <a:r>
                        <a:rPr lang="en-US" dirty="0" smtClean="0"/>
                        <a:t>Limiting redundant questions based on context,</a:t>
                      </a:r>
                      <a:r>
                        <a:rPr lang="en-US" baseline="0" dirty="0" smtClean="0"/>
                        <a:t> adding relevant interventions</a:t>
                      </a:r>
                      <a:endParaRPr lang="en-US" dirty="0"/>
                    </a:p>
                  </a:txBody>
                  <a:tcPr/>
                </a:tc>
              </a:tr>
            </a:tbl>
          </a:graphicData>
        </a:graphic>
      </p:graphicFrame>
      <p:pic>
        <p:nvPicPr>
          <p:cNvPr id="7" name="Picture 6"/>
          <p:cNvPicPr>
            <a:picLocks noChangeAspect="1"/>
          </p:cNvPicPr>
          <p:nvPr/>
        </p:nvPicPr>
        <p:blipFill>
          <a:blip r:embed="rId4"/>
          <a:stretch>
            <a:fillRect/>
          </a:stretch>
        </p:blipFill>
        <p:spPr>
          <a:xfrm>
            <a:off x="7467600" y="4343400"/>
            <a:ext cx="1295400" cy="1727200"/>
          </a:xfrm>
          <a:prstGeom prst="rect">
            <a:avLst/>
          </a:prstGeom>
          <a:ln>
            <a:solidFill>
              <a:srgbClr val="33006F"/>
            </a:solidFill>
          </a:ln>
          <a:effectLst>
            <a:outerShdw blurRad="50800" dist="38100" dir="18900000" algn="bl" rotWithShape="0">
              <a:prstClr val="black">
                <a:alpha val="40000"/>
              </a:prstClr>
            </a:outerShdw>
          </a:effectLst>
        </p:spPr>
      </p:pic>
      <p:pic>
        <p:nvPicPr>
          <p:cNvPr id="10" name="Picture 9"/>
          <p:cNvPicPr>
            <a:picLocks noChangeAspect="1"/>
          </p:cNvPicPr>
          <p:nvPr/>
        </p:nvPicPr>
        <p:blipFill>
          <a:blip r:embed="rId5"/>
          <a:stretch>
            <a:fillRect/>
          </a:stretch>
        </p:blipFill>
        <p:spPr>
          <a:xfrm>
            <a:off x="6553200" y="1447800"/>
            <a:ext cx="1320693" cy="1676400"/>
          </a:xfrm>
          <a:prstGeom prst="rect">
            <a:avLst/>
          </a:prstGeom>
          <a:ln>
            <a:solidFill>
              <a:srgbClr val="33006F"/>
            </a:solidFill>
          </a:ln>
          <a:effectLst>
            <a:outerShdw blurRad="50800" dist="38100" dir="13500000" algn="br" rotWithShape="0">
              <a:prstClr val="black">
                <a:alpha val="40000"/>
              </a:prstClr>
            </a:outerShdw>
          </a:effectLst>
        </p:spPr>
      </p:pic>
      <p:pic>
        <p:nvPicPr>
          <p:cNvPr id="8" name="Picture 7"/>
          <p:cNvPicPr>
            <a:picLocks noChangeAspect="1"/>
          </p:cNvPicPr>
          <p:nvPr/>
        </p:nvPicPr>
        <p:blipFill>
          <a:blip r:embed="rId6"/>
          <a:stretch>
            <a:fillRect/>
          </a:stretch>
        </p:blipFill>
        <p:spPr>
          <a:xfrm>
            <a:off x="6477000" y="4191000"/>
            <a:ext cx="1219200" cy="1682142"/>
          </a:xfrm>
          <a:prstGeom prst="rect">
            <a:avLst/>
          </a:prstGeom>
          <a:ln>
            <a:solidFill>
              <a:srgbClr val="33006F"/>
            </a:solidFill>
          </a:ln>
          <a:effectLst>
            <a:outerShdw blurRad="50800" dist="38100" dir="13500000" algn="br" rotWithShape="0">
              <a:prstClr val="black">
                <a:alpha val="40000"/>
              </a:prstClr>
            </a:outerShdw>
          </a:effectLst>
        </p:spPr>
      </p:pic>
    </p:spTree>
    <p:extLst>
      <p:ext uri="{BB962C8B-B14F-4D97-AF65-F5344CB8AC3E}">
        <p14:creationId xmlns:p14="http://schemas.microsoft.com/office/powerpoint/2010/main" val="415391686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447800"/>
            <a:ext cx="4114800" cy="4876800"/>
          </a:xfrm>
        </p:spPr>
        <p:txBody>
          <a:bodyPr>
            <a:normAutofit fontScale="85000" lnSpcReduction="20000"/>
          </a:bodyPr>
          <a:lstStyle/>
          <a:p>
            <a:r>
              <a:rPr lang="en-US" b="0" dirty="0" smtClean="0"/>
              <a:t>Goals of L2Q EMAs</a:t>
            </a:r>
          </a:p>
          <a:p>
            <a:pPr lvl="1"/>
            <a:r>
              <a:rPr lang="en-US" dirty="0" smtClean="0"/>
              <a:t>Increase self-awareness</a:t>
            </a:r>
          </a:p>
          <a:p>
            <a:pPr lvl="1"/>
            <a:r>
              <a:rPr lang="en-US" dirty="0" smtClean="0"/>
              <a:t>Generalize skills</a:t>
            </a:r>
            <a:endParaRPr lang="en-US" dirty="0"/>
          </a:p>
          <a:p>
            <a:pPr lvl="1"/>
            <a:r>
              <a:rPr lang="en-US" dirty="0" smtClean="0"/>
              <a:t>Balancing usefulness with complexity</a:t>
            </a:r>
          </a:p>
          <a:p>
            <a:pPr marL="457200" lvl="1" indent="0">
              <a:buNone/>
            </a:pPr>
            <a:endParaRPr lang="en-US" b="0" dirty="0" smtClean="0"/>
          </a:p>
          <a:p>
            <a:r>
              <a:rPr lang="en-US" b="0" dirty="0" smtClean="0">
                <a:solidFill>
                  <a:schemeClr val="tx1"/>
                </a:solidFill>
              </a:rPr>
              <a:t>Graphic &amp; Interaction Design</a:t>
            </a:r>
          </a:p>
          <a:p>
            <a:pPr marL="457200" lvl="1" indent="0">
              <a:buNone/>
            </a:pPr>
            <a:endParaRPr lang="en-US" b="0" dirty="0" smtClean="0"/>
          </a:p>
          <a:p>
            <a:r>
              <a:rPr lang="en-US" b="0" dirty="0" smtClean="0"/>
              <a:t>Iterative Development</a:t>
            </a:r>
          </a:p>
          <a:p>
            <a:pPr lvl="1"/>
            <a:r>
              <a:rPr lang="en-US" dirty="0" smtClean="0"/>
              <a:t>Prototyping</a:t>
            </a:r>
          </a:p>
          <a:p>
            <a:pPr lvl="1"/>
            <a:r>
              <a:rPr lang="en-US" dirty="0"/>
              <a:t>C</a:t>
            </a:r>
            <a:r>
              <a:rPr lang="en-US" b="0" dirty="0" smtClean="0"/>
              <a:t>reating a minimum viable product (MVP)</a:t>
            </a:r>
          </a:p>
          <a:p>
            <a:pPr lvl="1"/>
            <a:endParaRPr lang="en-US" b="0" dirty="0"/>
          </a:p>
        </p:txBody>
      </p:sp>
      <p:sp>
        <p:nvSpPr>
          <p:cNvPr id="3" name="Title 2"/>
          <p:cNvSpPr>
            <a:spLocks noGrp="1"/>
          </p:cNvSpPr>
          <p:nvPr>
            <p:ph type="title"/>
          </p:nvPr>
        </p:nvSpPr>
        <p:spPr/>
        <p:txBody>
          <a:bodyPr/>
          <a:lstStyle/>
          <a:p>
            <a:pPr algn="ctr"/>
            <a:r>
              <a:rPr lang="en-US" b="0" cap="none" dirty="0" smtClean="0"/>
              <a:t>EMAs/EMIs Prototypes</a:t>
            </a:r>
            <a:endParaRPr lang="en-US" b="0" cap="none" dirty="0"/>
          </a:p>
        </p:txBody>
      </p:sp>
      <p:grpSp>
        <p:nvGrpSpPr>
          <p:cNvPr id="4" name="Group 3"/>
          <p:cNvGrpSpPr/>
          <p:nvPr/>
        </p:nvGrpSpPr>
        <p:grpSpPr>
          <a:xfrm>
            <a:off x="5943600" y="1600200"/>
            <a:ext cx="2487231" cy="4392169"/>
            <a:chOff x="5943600" y="1600200"/>
            <a:chExt cx="2487231" cy="4392169"/>
          </a:xfrm>
        </p:grpSpPr>
        <p:pic>
          <p:nvPicPr>
            <p:cNvPr id="23" name="Picture 22"/>
            <p:cNvPicPr>
              <a:picLocks noChangeAspect="1"/>
            </p:cNvPicPr>
            <p:nvPr/>
          </p:nvPicPr>
          <p:blipFill>
            <a:blip r:embed="rId3"/>
            <a:stretch>
              <a:fillRect/>
            </a:stretch>
          </p:blipFill>
          <p:spPr>
            <a:xfrm>
              <a:off x="5943600" y="1600200"/>
              <a:ext cx="2476360" cy="999026"/>
            </a:xfrm>
            <a:prstGeom prst="rect">
              <a:avLst/>
            </a:prstGeom>
            <a:ln w="28575">
              <a:solidFill>
                <a:schemeClr val="tx1"/>
              </a:solidFill>
            </a:ln>
          </p:spPr>
        </p:pic>
        <p:sp>
          <p:nvSpPr>
            <p:cNvPr id="24" name="Rectangle 23"/>
            <p:cNvSpPr/>
            <p:nvPr/>
          </p:nvSpPr>
          <p:spPr>
            <a:xfrm>
              <a:off x="5953730" y="2563900"/>
              <a:ext cx="2465677" cy="620463"/>
            </a:xfrm>
            <a:prstGeom prst="rect">
              <a:avLst/>
            </a:prstGeom>
            <a:ln w="2857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smtClean="0">
                  <a:solidFill>
                    <a:srgbClr val="000000"/>
                  </a:solidFill>
                  <a:latin typeface="Abadi MT Condensed Light"/>
                  <a:ea typeface="Abadi MT Condensed Light"/>
                  <a:cs typeface="Abadi MT Condensed Light"/>
                </a:rPr>
                <a:t>Do you have the patch on?</a:t>
              </a:r>
            </a:p>
            <a:p>
              <a:pPr algn="ctr">
                <a:lnSpc>
                  <a:spcPts val="1440"/>
                </a:lnSpc>
              </a:pPr>
              <a:endParaRPr lang="en-US" sz="1200" dirty="0" smtClean="0">
                <a:solidFill>
                  <a:srgbClr val="000000"/>
                </a:solidFill>
                <a:latin typeface="Abadi MT Condensed Light"/>
                <a:ea typeface="Abadi MT Condensed Light"/>
                <a:cs typeface="Abadi MT Condensed Light"/>
              </a:endParaRPr>
            </a:p>
            <a:p>
              <a:r>
                <a:rPr lang="en-US" sz="1200" i="1" dirty="0" smtClean="0">
                  <a:solidFill>
                    <a:srgbClr val="000000"/>
                  </a:solidFill>
                  <a:latin typeface="Abadi MT Condensed Light"/>
                  <a:ea typeface="Abadi MT Condensed Light"/>
                  <a:cs typeface="Abadi MT Condensed Light"/>
                </a:rPr>
                <a:t>Not yet		   Yes		Forgot</a:t>
              </a:r>
              <a:endParaRPr lang="en-US" sz="1200" i="1" dirty="0">
                <a:latin typeface="Abadi MT Condensed Light"/>
                <a:cs typeface="Abadi MT Condensed Light"/>
              </a:endParaRPr>
            </a:p>
          </p:txBody>
        </p:sp>
        <p:pic>
          <p:nvPicPr>
            <p:cNvPr id="25" name="Picture 24"/>
            <p:cNvPicPr>
              <a:picLocks noChangeAspect="1"/>
            </p:cNvPicPr>
            <p:nvPr/>
          </p:nvPicPr>
          <p:blipFill>
            <a:blip r:embed="rId4"/>
            <a:stretch>
              <a:fillRect/>
            </a:stretch>
          </p:blipFill>
          <p:spPr>
            <a:xfrm>
              <a:off x="5953730" y="3192263"/>
              <a:ext cx="2466229" cy="695865"/>
            </a:xfrm>
            <a:prstGeom prst="rect">
              <a:avLst/>
            </a:prstGeom>
            <a:ln w="28575">
              <a:solidFill>
                <a:schemeClr val="tx1"/>
              </a:solidFill>
            </a:ln>
          </p:spPr>
        </p:pic>
        <p:pic>
          <p:nvPicPr>
            <p:cNvPr id="26" name="Picture 25"/>
            <p:cNvPicPr>
              <a:picLocks noChangeAspect="1"/>
            </p:cNvPicPr>
            <p:nvPr/>
          </p:nvPicPr>
          <p:blipFill>
            <a:blip r:embed="rId5"/>
            <a:stretch>
              <a:fillRect/>
            </a:stretch>
          </p:blipFill>
          <p:spPr>
            <a:xfrm>
              <a:off x="5943600" y="3888128"/>
              <a:ext cx="2475807" cy="778296"/>
            </a:xfrm>
            <a:prstGeom prst="rect">
              <a:avLst/>
            </a:prstGeom>
            <a:ln w="28575">
              <a:solidFill>
                <a:schemeClr val="tx1"/>
              </a:solidFill>
            </a:ln>
          </p:spPr>
        </p:pic>
        <p:pic>
          <p:nvPicPr>
            <p:cNvPr id="27" name="Picture 26"/>
            <p:cNvPicPr>
              <a:picLocks noChangeAspect="1"/>
            </p:cNvPicPr>
            <p:nvPr/>
          </p:nvPicPr>
          <p:blipFill>
            <a:blip r:embed="rId6"/>
            <a:stretch>
              <a:fillRect/>
            </a:stretch>
          </p:blipFill>
          <p:spPr>
            <a:xfrm>
              <a:off x="5943600" y="4666424"/>
              <a:ext cx="2487231" cy="709406"/>
            </a:xfrm>
            <a:prstGeom prst="rect">
              <a:avLst/>
            </a:prstGeom>
            <a:ln w="28575">
              <a:solidFill>
                <a:schemeClr val="tx1"/>
              </a:solidFill>
            </a:ln>
          </p:spPr>
        </p:pic>
        <p:pic>
          <p:nvPicPr>
            <p:cNvPr id="28" name="Picture 27"/>
            <p:cNvPicPr>
              <a:picLocks noChangeAspect="1"/>
            </p:cNvPicPr>
            <p:nvPr/>
          </p:nvPicPr>
          <p:blipFill>
            <a:blip r:embed="rId7"/>
            <a:stretch>
              <a:fillRect/>
            </a:stretch>
          </p:blipFill>
          <p:spPr>
            <a:xfrm>
              <a:off x="5943600" y="5349380"/>
              <a:ext cx="2475807" cy="642989"/>
            </a:xfrm>
            <a:prstGeom prst="rect">
              <a:avLst/>
            </a:prstGeom>
            <a:ln w="28575">
              <a:solidFill>
                <a:schemeClr val="tx1"/>
              </a:solidFill>
            </a:ln>
          </p:spPr>
        </p:pic>
      </p:grpSp>
      <p:pic>
        <p:nvPicPr>
          <p:cNvPr id="47" name="Picture 46"/>
          <p:cNvPicPr>
            <a:picLocks noChangeAspect="1"/>
          </p:cNvPicPr>
          <p:nvPr/>
        </p:nvPicPr>
        <p:blipFill>
          <a:blip r:embed="rId8"/>
          <a:stretch>
            <a:fillRect/>
          </a:stretch>
        </p:blipFill>
        <p:spPr>
          <a:xfrm flipV="1">
            <a:off x="4663669" y="4178775"/>
            <a:ext cx="885678" cy="214697"/>
          </a:xfrm>
          <a:prstGeom prst="rect">
            <a:avLst/>
          </a:prstGeom>
        </p:spPr>
      </p:pic>
      <p:sp>
        <p:nvSpPr>
          <p:cNvPr id="48" name="Rectangle 47"/>
          <p:cNvSpPr/>
          <p:nvPr/>
        </p:nvSpPr>
        <p:spPr>
          <a:xfrm>
            <a:off x="4664969" y="2959575"/>
            <a:ext cx="884378" cy="121095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800" dirty="0" smtClean="0">
              <a:solidFill>
                <a:srgbClr val="000000"/>
              </a:solidFill>
              <a:latin typeface="Abadi MT Condensed Light"/>
              <a:ea typeface="Abadi MT Condensed Light"/>
              <a:cs typeface="Abadi MT Condensed Light"/>
            </a:endParaRPr>
          </a:p>
          <a:p>
            <a:pPr algn="ctr"/>
            <a:endParaRPr lang="en-US" sz="800" dirty="0">
              <a:solidFill>
                <a:srgbClr val="000000"/>
              </a:solidFill>
              <a:latin typeface="Abadi MT Condensed Light"/>
              <a:ea typeface="Abadi MT Condensed Light"/>
              <a:cs typeface="Abadi MT Condensed Light"/>
            </a:endParaRPr>
          </a:p>
          <a:p>
            <a:pPr algn="ctr"/>
            <a:endParaRPr lang="en-US" sz="800" dirty="0" smtClean="0">
              <a:solidFill>
                <a:srgbClr val="000000"/>
              </a:solidFill>
              <a:latin typeface="Abadi MT Condensed Light"/>
              <a:ea typeface="Abadi MT Condensed Light"/>
              <a:cs typeface="Abadi MT Condensed Light"/>
            </a:endParaRPr>
          </a:p>
          <a:p>
            <a:pPr algn="ctr"/>
            <a:r>
              <a:rPr lang="en-US" sz="800" dirty="0" smtClean="0">
                <a:solidFill>
                  <a:srgbClr val="000000"/>
                </a:solidFill>
                <a:latin typeface="Abadi MT Condensed Light"/>
                <a:ea typeface="Abadi MT Condensed Light"/>
                <a:cs typeface="Abadi MT Condensed Light"/>
              </a:rPr>
              <a:t>Don’t forget to put the path on!</a:t>
            </a:r>
            <a:endParaRPr lang="en-US" sz="1200" dirty="0" smtClean="0">
              <a:solidFill>
                <a:srgbClr val="000000"/>
              </a:solidFill>
              <a:latin typeface="Abadi MT Condensed Light"/>
              <a:ea typeface="Abadi MT Condensed Light"/>
              <a:cs typeface="Abadi MT Condensed Light"/>
            </a:endParaRPr>
          </a:p>
          <a:p>
            <a:pPr algn="ctr"/>
            <a:endParaRPr lang="en-US" sz="1200" dirty="0">
              <a:solidFill>
                <a:srgbClr val="000000"/>
              </a:solidFill>
              <a:latin typeface="Abadi MT Condensed Light"/>
              <a:ea typeface="Abadi MT Condensed Light"/>
              <a:cs typeface="Abadi MT Condensed Light"/>
            </a:endParaRPr>
          </a:p>
        </p:txBody>
      </p:sp>
      <p:cxnSp>
        <p:nvCxnSpPr>
          <p:cNvPr id="49" name="Straight Arrow Connector 48"/>
          <p:cNvCxnSpPr/>
          <p:nvPr/>
        </p:nvCxnSpPr>
        <p:spPr>
          <a:xfrm flipV="1">
            <a:off x="5562600" y="2895600"/>
            <a:ext cx="381000" cy="644866"/>
          </a:xfrm>
          <a:prstGeom prst="straightConnector1">
            <a:avLst/>
          </a:prstGeom>
          <a:ln w="12700">
            <a:headEnd type="triangle"/>
            <a:tailEnd type="none"/>
          </a:ln>
        </p:spPr>
        <p:style>
          <a:lnRef idx="2">
            <a:schemeClr val="dk1"/>
          </a:lnRef>
          <a:fillRef idx="0">
            <a:schemeClr val="dk1"/>
          </a:fillRef>
          <a:effectRef idx="1">
            <a:schemeClr val="dk1"/>
          </a:effectRef>
          <a:fontRef idx="minor">
            <a:schemeClr val="tx1"/>
          </a:fontRef>
        </p:style>
      </p:cxnSp>
      <p:sp>
        <p:nvSpPr>
          <p:cNvPr id="50" name="Rectangle 49"/>
          <p:cNvSpPr/>
          <p:nvPr/>
        </p:nvSpPr>
        <p:spPr>
          <a:xfrm>
            <a:off x="4724400" y="5334000"/>
            <a:ext cx="884378" cy="121095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800" dirty="0" smtClean="0">
              <a:solidFill>
                <a:srgbClr val="000000"/>
              </a:solidFill>
              <a:latin typeface="Abadi MT Condensed Light"/>
              <a:ea typeface="Abadi MT Condensed Light"/>
              <a:cs typeface="Abadi MT Condensed Light"/>
            </a:endParaRPr>
          </a:p>
          <a:p>
            <a:pPr algn="ctr"/>
            <a:endParaRPr lang="en-US" sz="800" dirty="0">
              <a:solidFill>
                <a:srgbClr val="000000"/>
              </a:solidFill>
              <a:latin typeface="Abadi MT Condensed Light"/>
              <a:ea typeface="Abadi MT Condensed Light"/>
              <a:cs typeface="Abadi MT Condensed Light"/>
            </a:endParaRPr>
          </a:p>
          <a:p>
            <a:pPr algn="ctr"/>
            <a:endParaRPr lang="en-US" sz="800" dirty="0" smtClean="0">
              <a:solidFill>
                <a:srgbClr val="000000"/>
              </a:solidFill>
              <a:latin typeface="Abadi MT Condensed Light"/>
              <a:ea typeface="Abadi MT Condensed Light"/>
              <a:cs typeface="Abadi MT Condensed Light"/>
            </a:endParaRPr>
          </a:p>
          <a:p>
            <a:pPr algn="ctr"/>
            <a:r>
              <a:rPr lang="en-US" sz="800" dirty="0" smtClean="0">
                <a:solidFill>
                  <a:srgbClr val="000000"/>
                </a:solidFill>
                <a:latin typeface="Abadi MT Condensed Light"/>
                <a:ea typeface="Abadi MT Condensed Light"/>
                <a:cs typeface="Abadi MT Condensed Light"/>
              </a:rPr>
              <a:t>Your mood is very low</a:t>
            </a:r>
          </a:p>
          <a:p>
            <a:pPr algn="ctr"/>
            <a:endParaRPr lang="en-US" sz="800" dirty="0">
              <a:solidFill>
                <a:srgbClr val="000000"/>
              </a:solidFill>
              <a:latin typeface="Abadi MT Condensed Light"/>
              <a:ea typeface="Abadi MT Condensed Light"/>
              <a:cs typeface="Abadi MT Condensed Light"/>
            </a:endParaRPr>
          </a:p>
          <a:p>
            <a:pPr algn="ctr"/>
            <a:r>
              <a:rPr lang="en-US" sz="800" dirty="0" smtClean="0">
                <a:solidFill>
                  <a:srgbClr val="000000"/>
                </a:solidFill>
                <a:latin typeface="Abadi MT Condensed Light"/>
                <a:ea typeface="Abadi MT Condensed Light"/>
                <a:cs typeface="Abadi MT Condensed Light"/>
              </a:rPr>
              <a:t>Should get in touch with your mental health provider?</a:t>
            </a:r>
          </a:p>
          <a:p>
            <a:pPr algn="ctr"/>
            <a:endParaRPr lang="en-US" sz="1200" dirty="0" smtClean="0">
              <a:solidFill>
                <a:srgbClr val="000000"/>
              </a:solidFill>
              <a:latin typeface="Abadi MT Condensed Light"/>
              <a:ea typeface="Abadi MT Condensed Light"/>
              <a:cs typeface="Abadi MT Condensed Light"/>
            </a:endParaRPr>
          </a:p>
          <a:p>
            <a:pPr algn="ctr"/>
            <a:endParaRPr lang="en-US" sz="1200" dirty="0">
              <a:solidFill>
                <a:srgbClr val="000000"/>
              </a:solidFill>
              <a:latin typeface="Abadi MT Condensed Light"/>
              <a:ea typeface="Abadi MT Condensed Light"/>
              <a:cs typeface="Abadi MT Condensed Light"/>
            </a:endParaRPr>
          </a:p>
        </p:txBody>
      </p:sp>
      <p:pic>
        <p:nvPicPr>
          <p:cNvPr id="51" name="Picture 50"/>
          <p:cNvPicPr>
            <a:picLocks noChangeAspect="1"/>
          </p:cNvPicPr>
          <p:nvPr/>
        </p:nvPicPr>
        <p:blipFill>
          <a:blip r:embed="rId8"/>
          <a:stretch>
            <a:fillRect/>
          </a:stretch>
        </p:blipFill>
        <p:spPr>
          <a:xfrm>
            <a:off x="4724400" y="6553200"/>
            <a:ext cx="885678" cy="129446"/>
          </a:xfrm>
          <a:prstGeom prst="rect">
            <a:avLst/>
          </a:prstGeom>
        </p:spPr>
      </p:pic>
      <p:cxnSp>
        <p:nvCxnSpPr>
          <p:cNvPr id="52" name="Straight Arrow Connector 51"/>
          <p:cNvCxnSpPr/>
          <p:nvPr/>
        </p:nvCxnSpPr>
        <p:spPr>
          <a:xfrm>
            <a:off x="5638800" y="5791200"/>
            <a:ext cx="304800" cy="76200"/>
          </a:xfrm>
          <a:prstGeom prst="straightConnector1">
            <a:avLst/>
          </a:prstGeom>
          <a:ln w="12700">
            <a:headEnd type="triangle"/>
            <a:tailEnd type="non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19566168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b="0" cap="none" dirty="0" smtClean="0"/>
              <a:t>Integrating EMIs</a:t>
            </a:r>
            <a:endParaRPr lang="en-US" b="0" cap="none" dirty="0"/>
          </a:p>
        </p:txBody>
      </p:sp>
      <p:pic>
        <p:nvPicPr>
          <p:cNvPr id="5" name="Picture 4"/>
          <p:cNvPicPr>
            <a:picLocks noChangeAspect="1"/>
          </p:cNvPicPr>
          <p:nvPr/>
        </p:nvPicPr>
        <p:blipFill>
          <a:blip r:embed="rId3"/>
          <a:stretch>
            <a:fillRect/>
          </a:stretch>
        </p:blipFill>
        <p:spPr>
          <a:xfrm>
            <a:off x="5029200" y="1190083"/>
            <a:ext cx="1682165" cy="2713339"/>
          </a:xfrm>
          <a:prstGeom prst="rect">
            <a:avLst/>
          </a:prstGeom>
        </p:spPr>
      </p:pic>
      <p:pic>
        <p:nvPicPr>
          <p:cNvPr id="7" name="Picture 6"/>
          <p:cNvPicPr>
            <a:picLocks noChangeAspect="1"/>
          </p:cNvPicPr>
          <p:nvPr/>
        </p:nvPicPr>
        <p:blipFill>
          <a:blip r:embed="rId4"/>
          <a:stretch>
            <a:fillRect/>
          </a:stretch>
        </p:blipFill>
        <p:spPr>
          <a:xfrm>
            <a:off x="2667000" y="3962400"/>
            <a:ext cx="1676400" cy="2370667"/>
          </a:xfrm>
          <a:prstGeom prst="rect">
            <a:avLst/>
          </a:prstGeom>
        </p:spPr>
      </p:pic>
      <p:pic>
        <p:nvPicPr>
          <p:cNvPr id="15" name="Picture 14"/>
          <p:cNvPicPr>
            <a:picLocks noChangeAspect="1"/>
          </p:cNvPicPr>
          <p:nvPr/>
        </p:nvPicPr>
        <p:blipFill>
          <a:blip r:embed="rId5"/>
          <a:stretch>
            <a:fillRect/>
          </a:stretch>
        </p:blipFill>
        <p:spPr>
          <a:xfrm>
            <a:off x="304800" y="1371600"/>
            <a:ext cx="1654815" cy="2620124"/>
          </a:xfrm>
          <a:prstGeom prst="rect">
            <a:avLst/>
          </a:prstGeom>
        </p:spPr>
      </p:pic>
      <p:pic>
        <p:nvPicPr>
          <p:cNvPr id="17" name="Picture 16"/>
          <p:cNvPicPr>
            <a:picLocks noChangeAspect="1"/>
          </p:cNvPicPr>
          <p:nvPr/>
        </p:nvPicPr>
        <p:blipFill>
          <a:blip r:embed="rId6"/>
          <a:stretch>
            <a:fillRect/>
          </a:stretch>
        </p:blipFill>
        <p:spPr>
          <a:xfrm>
            <a:off x="7010401" y="3657600"/>
            <a:ext cx="1600199" cy="2362200"/>
          </a:xfrm>
          <a:prstGeom prst="rect">
            <a:avLst/>
          </a:prstGeom>
        </p:spPr>
      </p:pic>
      <p:sp>
        <p:nvSpPr>
          <p:cNvPr id="2" name="Curved Down Arrow 1"/>
          <p:cNvSpPr/>
          <p:nvPr/>
        </p:nvSpPr>
        <p:spPr>
          <a:xfrm rot="3360014">
            <a:off x="7059870" y="2583191"/>
            <a:ext cx="1216152" cy="731520"/>
          </a:xfrm>
          <a:prstGeom prst="curved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8" name="Curved Down Arrow 7"/>
          <p:cNvSpPr/>
          <p:nvPr/>
        </p:nvSpPr>
        <p:spPr>
          <a:xfrm rot="1897566">
            <a:off x="2362200" y="2743200"/>
            <a:ext cx="1216152" cy="731520"/>
          </a:xfrm>
          <a:prstGeom prst="curved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9" name="Curved Down Arrow 8"/>
          <p:cNvSpPr/>
          <p:nvPr/>
        </p:nvSpPr>
        <p:spPr>
          <a:xfrm rot="12930833">
            <a:off x="945206" y="4472940"/>
            <a:ext cx="1216152" cy="731520"/>
          </a:xfrm>
          <a:prstGeom prst="curved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0" name="Curved Down Arrow 9"/>
          <p:cNvSpPr/>
          <p:nvPr/>
        </p:nvSpPr>
        <p:spPr>
          <a:xfrm rot="13105461">
            <a:off x="5549109" y="4290417"/>
            <a:ext cx="1216152" cy="731520"/>
          </a:xfrm>
          <a:prstGeom prst="curved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71771112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b="0" cap="none" dirty="0" smtClean="0"/>
              <a:t>EMA Visual Design Modifications</a:t>
            </a:r>
            <a:endParaRPr lang="en-US" b="0" cap="none" dirty="0"/>
          </a:p>
        </p:txBody>
      </p:sp>
      <p:pic>
        <p:nvPicPr>
          <p:cNvPr id="5" name="Picture 4"/>
          <p:cNvPicPr>
            <a:picLocks noChangeAspect="1"/>
          </p:cNvPicPr>
          <p:nvPr/>
        </p:nvPicPr>
        <p:blipFill>
          <a:blip r:embed="rId3"/>
          <a:stretch>
            <a:fillRect/>
          </a:stretch>
        </p:blipFill>
        <p:spPr>
          <a:xfrm>
            <a:off x="3233687" y="1889332"/>
            <a:ext cx="2819399" cy="4298536"/>
          </a:xfrm>
          <a:prstGeom prst="rect">
            <a:avLst/>
          </a:prstGeom>
          <a:ln>
            <a:solidFill>
              <a:srgbClr val="33006F"/>
            </a:solidFill>
          </a:ln>
          <a:effectLst>
            <a:outerShdw blurRad="50800" dist="38100" dir="18900000" algn="bl" rotWithShape="0">
              <a:prstClr val="black">
                <a:alpha val="40000"/>
              </a:prstClr>
            </a:outerShdw>
          </a:effectLst>
        </p:spPr>
      </p:pic>
      <p:cxnSp>
        <p:nvCxnSpPr>
          <p:cNvPr id="10" name="Straight Arrow Connector 9"/>
          <p:cNvCxnSpPr>
            <a:stCxn id="11" idx="1"/>
          </p:cNvCxnSpPr>
          <p:nvPr/>
        </p:nvCxnSpPr>
        <p:spPr>
          <a:xfrm flipH="1">
            <a:off x="5781620" y="2091302"/>
            <a:ext cx="1148232" cy="167995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6929852" y="1629637"/>
            <a:ext cx="1840697" cy="923330"/>
          </a:xfrm>
          <a:prstGeom prst="rect">
            <a:avLst/>
          </a:prstGeom>
          <a:noFill/>
        </p:spPr>
        <p:txBody>
          <a:bodyPr wrap="none" rtlCol="0">
            <a:spAutoFit/>
          </a:bodyPr>
          <a:lstStyle/>
          <a:p>
            <a:r>
              <a:rPr lang="en-US" dirty="0" smtClean="0"/>
              <a:t>Visual acuity: </a:t>
            </a:r>
          </a:p>
          <a:p>
            <a:pPr marL="285750" indent="-285750">
              <a:buFontTx/>
              <a:buChar char="-"/>
            </a:pPr>
            <a:r>
              <a:rPr lang="en-US" dirty="0" smtClean="0"/>
              <a:t>Big buttons</a:t>
            </a:r>
          </a:p>
          <a:p>
            <a:pPr marL="285750" indent="-285750">
              <a:buFontTx/>
              <a:buChar char="-"/>
            </a:pPr>
            <a:r>
              <a:rPr lang="en-US" dirty="0" smtClean="0"/>
              <a:t>Large typeface</a:t>
            </a:r>
            <a:endParaRPr lang="en-US" dirty="0"/>
          </a:p>
        </p:txBody>
      </p:sp>
      <p:cxnSp>
        <p:nvCxnSpPr>
          <p:cNvPr id="12" name="Straight Arrow Connector 11"/>
          <p:cNvCxnSpPr>
            <a:stCxn id="11" idx="1"/>
          </p:cNvCxnSpPr>
          <p:nvPr/>
        </p:nvCxnSpPr>
        <p:spPr>
          <a:xfrm flipH="1">
            <a:off x="5105400" y="2091302"/>
            <a:ext cx="1824452" cy="143184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3559314" y="6447563"/>
            <a:ext cx="1415772" cy="369332"/>
          </a:xfrm>
          <a:prstGeom prst="rect">
            <a:avLst/>
          </a:prstGeom>
          <a:noFill/>
        </p:spPr>
        <p:txBody>
          <a:bodyPr wrap="none" rtlCol="0">
            <a:spAutoFit/>
          </a:bodyPr>
          <a:lstStyle/>
          <a:p>
            <a:r>
              <a:rPr lang="en-US" dirty="0" smtClean="0"/>
              <a:t>Screen count</a:t>
            </a:r>
            <a:endParaRPr lang="en-US" dirty="0"/>
          </a:p>
        </p:txBody>
      </p:sp>
      <p:cxnSp>
        <p:nvCxnSpPr>
          <p:cNvPr id="16" name="Straight Arrow Connector 15"/>
          <p:cNvCxnSpPr>
            <a:stCxn id="15" idx="0"/>
          </p:cNvCxnSpPr>
          <p:nvPr/>
        </p:nvCxnSpPr>
        <p:spPr>
          <a:xfrm flipV="1">
            <a:off x="4267200" y="6187868"/>
            <a:ext cx="228600" cy="25969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20" idx="1"/>
          </p:cNvCxnSpPr>
          <p:nvPr/>
        </p:nvCxnSpPr>
        <p:spPr>
          <a:xfrm flipH="1" flipV="1">
            <a:off x="5781620" y="4469921"/>
            <a:ext cx="1148232" cy="25355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6929852" y="4123314"/>
            <a:ext cx="2094741" cy="1200329"/>
          </a:xfrm>
          <a:prstGeom prst="rect">
            <a:avLst/>
          </a:prstGeom>
          <a:noFill/>
        </p:spPr>
        <p:txBody>
          <a:bodyPr wrap="none" rtlCol="0">
            <a:spAutoFit/>
          </a:bodyPr>
          <a:lstStyle/>
          <a:p>
            <a:r>
              <a:rPr lang="en-US" dirty="0" smtClean="0"/>
              <a:t>Sufficient space </a:t>
            </a:r>
          </a:p>
          <a:p>
            <a:r>
              <a:rPr lang="en-US" dirty="0" smtClean="0"/>
              <a:t>between buttons to </a:t>
            </a:r>
          </a:p>
          <a:p>
            <a:r>
              <a:rPr lang="en-US" dirty="0" smtClean="0"/>
              <a:t>minimize effect of </a:t>
            </a:r>
          </a:p>
          <a:p>
            <a:r>
              <a:rPr lang="en-US" dirty="0" smtClean="0"/>
              <a:t>tremors</a:t>
            </a:r>
            <a:endParaRPr lang="en-US" dirty="0"/>
          </a:p>
        </p:txBody>
      </p:sp>
      <p:sp>
        <p:nvSpPr>
          <p:cNvPr id="21" name="TextBox 20"/>
          <p:cNvSpPr txBox="1"/>
          <p:nvPr/>
        </p:nvSpPr>
        <p:spPr>
          <a:xfrm>
            <a:off x="261937" y="1444440"/>
            <a:ext cx="2594776" cy="646331"/>
          </a:xfrm>
          <a:prstGeom prst="rect">
            <a:avLst/>
          </a:prstGeom>
          <a:noFill/>
        </p:spPr>
        <p:txBody>
          <a:bodyPr wrap="square" rtlCol="0">
            <a:spAutoFit/>
          </a:bodyPr>
          <a:lstStyle/>
          <a:p>
            <a:r>
              <a:rPr lang="en-US" dirty="0" smtClean="0"/>
              <a:t>Minimal amount of text to reduce cognitive load</a:t>
            </a:r>
            <a:endParaRPr lang="en-US" dirty="0"/>
          </a:p>
        </p:txBody>
      </p:sp>
      <p:sp>
        <p:nvSpPr>
          <p:cNvPr id="22" name="TextBox 21"/>
          <p:cNvSpPr txBox="1"/>
          <p:nvPr/>
        </p:nvSpPr>
        <p:spPr>
          <a:xfrm>
            <a:off x="228600" y="3042276"/>
            <a:ext cx="2662652" cy="646331"/>
          </a:xfrm>
          <a:prstGeom prst="rect">
            <a:avLst/>
          </a:prstGeom>
          <a:noFill/>
        </p:spPr>
        <p:txBody>
          <a:bodyPr wrap="none" rtlCol="0">
            <a:spAutoFit/>
          </a:bodyPr>
          <a:lstStyle/>
          <a:p>
            <a:r>
              <a:rPr lang="en-US" dirty="0" smtClean="0"/>
              <a:t>Clear anchoring to </a:t>
            </a:r>
            <a:r>
              <a:rPr lang="en-US" smtClean="0"/>
              <a:t>reduce </a:t>
            </a:r>
          </a:p>
          <a:p>
            <a:r>
              <a:rPr lang="en-US" dirty="0" smtClean="0"/>
              <a:t>cognitive demands</a:t>
            </a:r>
            <a:endParaRPr lang="en-US" dirty="0"/>
          </a:p>
        </p:txBody>
      </p:sp>
      <p:cxnSp>
        <p:nvCxnSpPr>
          <p:cNvPr id="23" name="Straight Arrow Connector 22"/>
          <p:cNvCxnSpPr>
            <a:stCxn id="22" idx="3"/>
          </p:cNvCxnSpPr>
          <p:nvPr/>
        </p:nvCxnSpPr>
        <p:spPr>
          <a:xfrm>
            <a:off x="2891252" y="3365442"/>
            <a:ext cx="1375948" cy="25986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4" name="TextBox 33"/>
          <p:cNvSpPr txBox="1"/>
          <p:nvPr/>
        </p:nvSpPr>
        <p:spPr>
          <a:xfrm>
            <a:off x="101494" y="4945712"/>
            <a:ext cx="1862305" cy="923330"/>
          </a:xfrm>
          <a:prstGeom prst="rect">
            <a:avLst/>
          </a:prstGeom>
          <a:noFill/>
        </p:spPr>
        <p:txBody>
          <a:bodyPr wrap="none" rtlCol="0">
            <a:spAutoFit/>
          </a:bodyPr>
          <a:lstStyle/>
          <a:p>
            <a:r>
              <a:rPr lang="en-US" dirty="0" smtClean="0"/>
              <a:t>Ability to go </a:t>
            </a:r>
          </a:p>
          <a:p>
            <a:r>
              <a:rPr lang="en-US" dirty="0" smtClean="0"/>
              <a:t>back to reduce </a:t>
            </a:r>
          </a:p>
          <a:p>
            <a:r>
              <a:rPr lang="en-US" dirty="0" smtClean="0"/>
              <a:t>cognitive demand</a:t>
            </a:r>
            <a:endParaRPr lang="en-US" dirty="0"/>
          </a:p>
        </p:txBody>
      </p:sp>
      <p:cxnSp>
        <p:nvCxnSpPr>
          <p:cNvPr id="35" name="Straight Arrow Connector 34"/>
          <p:cNvCxnSpPr/>
          <p:nvPr/>
        </p:nvCxnSpPr>
        <p:spPr>
          <a:xfrm>
            <a:off x="1944749" y="5487883"/>
            <a:ext cx="1288938" cy="37951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2618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ACT&amp;EMAs_Presentation_2016-06-06">
  <a:themeElements>
    <a:clrScheme name="PBSCI">
      <a:dk1>
        <a:srgbClr val="33006F"/>
      </a:dk1>
      <a:lt1>
        <a:sysClr val="window" lastClr="FFFFFF"/>
      </a:lt1>
      <a:dk2>
        <a:srgbClr val="DBB709"/>
      </a:dk2>
      <a:lt2>
        <a:srgbClr val="D8D9DA"/>
      </a:lt2>
      <a:accent1>
        <a:srgbClr val="33006F"/>
      </a:accent1>
      <a:accent2>
        <a:srgbClr val="DBB709"/>
      </a:accent2>
      <a:accent3>
        <a:srgbClr val="D8D9DA"/>
      </a:accent3>
      <a:accent4>
        <a:srgbClr val="A18AC1"/>
      </a:accent4>
      <a:accent5>
        <a:srgbClr val="E1CE21"/>
      </a:accent5>
      <a:accent6>
        <a:srgbClr val="2C292E"/>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StartDate xmlns="http://schemas.microsoft.com/sharepoint/v3" xsi:nil="true"/>
    <PublishingExpirationDate xmlns="http://schemas.microsoft.com/sharepoint/v3" xsi:nil="true"/>
    <_dlc_DocId xmlns="0c44bfa5-2260-4e38-b5a0-0cc13008a044">UKSKZYPEZV7P-72-81</_dlc_DocId>
    <_dlc_DocIdUrl xmlns="0c44bfa5-2260-4e38-b5a0-0cc13008a044">
      <Url>https://sharepoint.washington.edu/uwsomdept/_layouts/DocIdRedir.aspx?ID=UKSKZYPEZV7P-72-81</Url>
      <Description>UKSKZYPEZV7P-72-81</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BD907EADA0F694B84D7C2591ACAA957" ma:contentTypeVersion="1" ma:contentTypeDescription="Create a new document." ma:contentTypeScope="" ma:versionID="7900076b0018b0c249614af2c001d371">
  <xsd:schema xmlns:xsd="http://www.w3.org/2001/XMLSchema" xmlns:xs="http://www.w3.org/2001/XMLSchema" xmlns:p="http://schemas.microsoft.com/office/2006/metadata/properties" xmlns:ns1="http://schemas.microsoft.com/sharepoint/v3" xmlns:ns2="0c44bfa5-2260-4e38-b5a0-0cc13008a044" targetNamespace="http://schemas.microsoft.com/office/2006/metadata/properties" ma:root="true" ma:fieldsID="a744b07a72142325ed7f9944b669de21" ns1:_="" ns2:_="">
    <xsd:import namespace="http://schemas.microsoft.com/sharepoint/v3"/>
    <xsd:import namespace="0c44bfa5-2260-4e38-b5a0-0cc13008a044"/>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c44bfa5-2260-4e38-b5a0-0cc13008a044"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F405BD6-8AF5-4E9F-BB85-1B592C35DB3B}">
  <ds:schemaRefs>
    <ds:schemaRef ds:uri="http://purl.org/dc/terms/"/>
    <ds:schemaRef ds:uri="http://schemas.microsoft.com/office/2006/metadata/properties"/>
    <ds:schemaRef ds:uri="http://schemas.microsoft.com/office/infopath/2007/PartnerControls"/>
    <ds:schemaRef ds:uri="http://www.w3.org/XML/1998/namespace"/>
    <ds:schemaRef ds:uri="http://purl.org/dc/dcmitype/"/>
    <ds:schemaRef ds:uri="http://schemas.microsoft.com/office/2006/documentManagement/types"/>
    <ds:schemaRef ds:uri="http://schemas.openxmlformats.org/package/2006/metadata/core-properties"/>
    <ds:schemaRef ds:uri="http://purl.org/dc/elements/1.1/"/>
    <ds:schemaRef ds:uri="0c44bfa5-2260-4e38-b5a0-0cc13008a044"/>
    <ds:schemaRef ds:uri="http://schemas.microsoft.com/sharepoint/v3"/>
  </ds:schemaRefs>
</ds:datastoreItem>
</file>

<file path=customXml/itemProps2.xml><?xml version="1.0" encoding="utf-8"?>
<ds:datastoreItem xmlns:ds="http://schemas.openxmlformats.org/officeDocument/2006/customXml" ds:itemID="{1076F07D-4AC5-4321-BBC0-21D6D7463F7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c44bfa5-2260-4e38-b5a0-0cc13008a04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7A02ECE-7780-4AB8-9F0C-D084A166FC21}">
  <ds:schemaRefs>
    <ds:schemaRef ds:uri="http://schemas.microsoft.com/sharepoint/events"/>
  </ds:schemaRefs>
</ds:datastoreItem>
</file>

<file path=customXml/itemProps4.xml><?xml version="1.0" encoding="utf-8"?>
<ds:datastoreItem xmlns:ds="http://schemas.openxmlformats.org/officeDocument/2006/customXml" ds:itemID="{6B2B8491-7671-489F-A1BF-FB2916716B9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ACT&amp;EMAs_Presentation_2016-06-06.potx</Template>
  <TotalTime>3080</TotalTime>
  <Words>3267</Words>
  <Application>Microsoft Macintosh PowerPoint</Application>
  <PresentationFormat>On-screen Show (4:3)</PresentationFormat>
  <Paragraphs>447</Paragraphs>
  <Slides>24</Slides>
  <Notes>23</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ACT&amp;EMAs_Presentation_2016-06-06</vt:lpstr>
      <vt:lpstr>PowerPoint Presentation</vt:lpstr>
      <vt:lpstr>Disclosure Of Financial Support</vt:lpstr>
      <vt:lpstr>EMA, Smoking &amp; Mobile Technology</vt:lpstr>
      <vt:lpstr>Ecological Momentary Interventions (EMI)</vt:lpstr>
      <vt:lpstr> Learn to Quit (LtQ)</vt:lpstr>
      <vt:lpstr>EMA Design Challenges</vt:lpstr>
      <vt:lpstr>EMAs/EMIs Prototypes</vt:lpstr>
      <vt:lpstr>Integrating EMIs</vt:lpstr>
      <vt:lpstr>EMA Visual Design Modifications</vt:lpstr>
      <vt:lpstr>EMA/EMI Interaction Design In LtQ</vt:lpstr>
      <vt:lpstr>EMA System Initiated Stimuli</vt:lpstr>
      <vt:lpstr>EMA/EMI Schedule</vt:lpstr>
      <vt:lpstr>EMA/EMI Integration – Low Mood </vt:lpstr>
      <vt:lpstr>EMA/EMI Integration – Moderate Mood</vt:lpstr>
      <vt:lpstr>EMA/EMI Integration – High Mood </vt:lpstr>
      <vt:lpstr>Preliminary evaluation of EMA/EMI integration</vt:lpstr>
      <vt:lpstr>QuitGuide (comparsion app)</vt:lpstr>
      <vt:lpstr>Participants</vt:lpstr>
      <vt:lpstr>Results - EMA responses &amp; unlocks </vt:lpstr>
      <vt:lpstr>Discussion</vt:lpstr>
      <vt:lpstr>Design Opportunities</vt:lpstr>
      <vt:lpstr>Conclusions</vt:lpstr>
      <vt:lpstr>References</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Baldwin, Lindsay S</dc:creator>
  <cp:lastModifiedBy>Javier Rizo</cp:lastModifiedBy>
  <cp:revision>207</cp:revision>
  <cp:lastPrinted>2016-06-18T08:56:38Z</cp:lastPrinted>
  <dcterms:created xsi:type="dcterms:W3CDTF">2015-11-16T18:19:44Z</dcterms:created>
  <dcterms:modified xsi:type="dcterms:W3CDTF">2016-06-19T10:41:20Z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54f95efe-638c-4307-8f02-9f3837bdbf06</vt:lpwstr>
  </property>
  <property fmtid="{D5CDD505-2E9C-101B-9397-08002B2CF9AE}" pid="3" name="ContentTypeId">
    <vt:lpwstr>0x010100FBD907EADA0F694B84D7C2591ACAA957</vt:lpwstr>
  </property>
</Properties>
</file>